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14"/>
  </p:notesMasterIdLst>
  <p:sldIdLst>
    <p:sldId id="257" r:id="rId2"/>
    <p:sldId id="260" r:id="rId3"/>
    <p:sldId id="274" r:id="rId4"/>
    <p:sldId id="276" r:id="rId5"/>
    <p:sldId id="526" r:id="rId6"/>
    <p:sldId id="269" r:id="rId7"/>
    <p:sldId id="531" r:id="rId8"/>
    <p:sldId id="528" r:id="rId9"/>
    <p:sldId id="530" r:id="rId10"/>
    <p:sldId id="527" r:id="rId11"/>
    <p:sldId id="532" r:id="rId12"/>
    <p:sldId id="273" r:id="rId1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56F"/>
    <a:srgbClr val="4F278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26" autoAdjust="0"/>
  </p:normalViewPr>
  <p:slideViewPr>
    <p:cSldViewPr snapToGrid="0" snapToObjects="1">
      <p:cViewPr varScale="1">
        <p:scale>
          <a:sx n="108" d="100"/>
          <a:sy n="108" d="100"/>
        </p:scale>
        <p:origin x="1740" y="114"/>
      </p:cViewPr>
      <p:guideLst>
        <p:guide orient="horz" pos="2160"/>
        <p:guide pos="2880"/>
      </p:guideLst>
    </p:cSldViewPr>
  </p:slideViewPr>
  <p:outlineViewPr>
    <p:cViewPr>
      <p:scale>
        <a:sx n="33" d="100"/>
        <a:sy n="33" d="100"/>
      </p:scale>
      <p:origin x="0" y="-580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482645F-80A4-4128-9CFE-85DF0E03B175}" type="datetimeFigureOut">
              <a:rPr lang="en-US" smtClean="0"/>
              <a:t>4/5/2021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004EE04-F1B1-4111-8E84-E8B93708E960}" type="slidenum">
              <a:rPr lang="en-US" smtClean="0"/>
              <a:t>‹#›</a:t>
            </a:fld>
            <a:endParaRPr lang="en-US"/>
          </a:p>
        </p:txBody>
      </p:sp>
    </p:spTree>
    <p:extLst>
      <p:ext uri="{BB962C8B-B14F-4D97-AF65-F5344CB8AC3E}">
        <p14:creationId xmlns:p14="http://schemas.microsoft.com/office/powerpoint/2010/main" val="3183349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Donna</a:t>
            </a:r>
          </a:p>
        </p:txBody>
      </p:sp>
      <p:sp>
        <p:nvSpPr>
          <p:cNvPr id="4" name="Slide Number Placeholder 3"/>
          <p:cNvSpPr>
            <a:spLocks noGrp="1"/>
          </p:cNvSpPr>
          <p:nvPr>
            <p:ph type="sldNum" sz="quarter" idx="5"/>
          </p:nvPr>
        </p:nvSpPr>
        <p:spPr/>
        <p:txBody>
          <a:bodyPr/>
          <a:lstStyle/>
          <a:p>
            <a:fld id="{6004EE04-F1B1-4111-8E84-E8B93708E960}" type="slidenum">
              <a:rPr lang="en-US" smtClean="0"/>
              <a:t>1</a:t>
            </a:fld>
            <a:endParaRPr lang="en-US"/>
          </a:p>
        </p:txBody>
      </p:sp>
    </p:spTree>
    <p:extLst>
      <p:ext uri="{BB962C8B-B14F-4D97-AF65-F5344CB8AC3E}">
        <p14:creationId xmlns:p14="http://schemas.microsoft.com/office/powerpoint/2010/main" val="30246472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Should we include market having funds to reimburse vendors?  This was a challenge this year as they waited on checks to come. Just a thought. </a:t>
            </a:r>
          </a:p>
        </p:txBody>
      </p:sp>
      <p:sp>
        <p:nvSpPr>
          <p:cNvPr id="4" name="Slide Number Placeholder 3"/>
          <p:cNvSpPr>
            <a:spLocks noGrp="1"/>
          </p:cNvSpPr>
          <p:nvPr>
            <p:ph type="sldNum" sz="quarter" idx="5"/>
          </p:nvPr>
        </p:nvSpPr>
        <p:spPr/>
        <p:txBody>
          <a:bodyPr/>
          <a:lstStyle/>
          <a:p>
            <a:fld id="{6004EE04-F1B1-4111-8E84-E8B93708E960}" type="slidenum">
              <a:rPr lang="en-US" smtClean="0"/>
              <a:t>12</a:t>
            </a:fld>
            <a:endParaRPr lang="en-US"/>
          </a:p>
        </p:txBody>
      </p:sp>
    </p:spTree>
    <p:extLst>
      <p:ext uri="{BB962C8B-B14F-4D97-AF65-F5344CB8AC3E}">
        <p14:creationId xmlns:p14="http://schemas.microsoft.com/office/powerpoint/2010/main" val="251031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Erin</a:t>
            </a:r>
          </a:p>
        </p:txBody>
      </p:sp>
      <p:sp>
        <p:nvSpPr>
          <p:cNvPr id="4" name="Slide Number Placeholder 3"/>
          <p:cNvSpPr>
            <a:spLocks noGrp="1"/>
          </p:cNvSpPr>
          <p:nvPr>
            <p:ph type="sldNum" sz="quarter" idx="5"/>
          </p:nvPr>
        </p:nvSpPr>
        <p:spPr/>
        <p:txBody>
          <a:bodyPr/>
          <a:lstStyle/>
          <a:p>
            <a:fld id="{6004EE04-F1B1-4111-8E84-E8B93708E960}" type="slidenum">
              <a:rPr lang="en-US" smtClean="0"/>
              <a:t>2</a:t>
            </a:fld>
            <a:endParaRPr lang="en-US"/>
          </a:p>
        </p:txBody>
      </p:sp>
    </p:spTree>
    <p:extLst>
      <p:ext uri="{BB962C8B-B14F-4D97-AF65-F5344CB8AC3E}">
        <p14:creationId xmlns:p14="http://schemas.microsoft.com/office/powerpoint/2010/main" val="1162356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Silver tokens were used in Wichita last year- orange tokens were used with the rest of the markets. </a:t>
            </a:r>
          </a:p>
        </p:txBody>
      </p:sp>
      <p:sp>
        <p:nvSpPr>
          <p:cNvPr id="4" name="Slide Number Placeholder 3"/>
          <p:cNvSpPr>
            <a:spLocks noGrp="1"/>
          </p:cNvSpPr>
          <p:nvPr>
            <p:ph type="sldNum" sz="quarter" idx="5"/>
          </p:nvPr>
        </p:nvSpPr>
        <p:spPr/>
        <p:txBody>
          <a:bodyPr/>
          <a:lstStyle/>
          <a:p>
            <a:fld id="{6004EE04-F1B1-4111-8E84-E8B93708E960}" type="slidenum">
              <a:rPr lang="en-US" smtClean="0"/>
              <a:t>3</a:t>
            </a:fld>
            <a:endParaRPr lang="en-US"/>
          </a:p>
        </p:txBody>
      </p:sp>
    </p:spTree>
    <p:extLst>
      <p:ext uri="{BB962C8B-B14F-4D97-AF65-F5344CB8AC3E}">
        <p14:creationId xmlns:p14="http://schemas.microsoft.com/office/powerpoint/2010/main" val="4215497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FRESH F&amp;V and seed and plants that produce food.</a:t>
            </a:r>
            <a:br>
              <a:rPr lang="en-US" dirty="0"/>
            </a:br>
            <a:r>
              <a:rPr lang="en-US" dirty="0"/>
              <a:t>SNAP:  F&amp;V, meat, baked goods, etc.  Not allowed: Any whipped or infused honey, ONLY plain honey.  Also not allowed are hot foods, alcohol, tobacco, etc. </a:t>
            </a:r>
          </a:p>
        </p:txBody>
      </p:sp>
      <p:sp>
        <p:nvSpPr>
          <p:cNvPr id="4" name="Slide Number Placeholder 3"/>
          <p:cNvSpPr>
            <a:spLocks noGrp="1"/>
          </p:cNvSpPr>
          <p:nvPr>
            <p:ph type="sldNum" sz="quarter" idx="5"/>
          </p:nvPr>
        </p:nvSpPr>
        <p:spPr/>
        <p:txBody>
          <a:bodyPr/>
          <a:lstStyle/>
          <a:p>
            <a:fld id="{6004EE04-F1B1-4111-8E84-E8B93708E960}" type="slidenum">
              <a:rPr lang="en-US" smtClean="0"/>
              <a:t>4</a:t>
            </a:fld>
            <a:endParaRPr lang="en-US"/>
          </a:p>
        </p:txBody>
      </p:sp>
    </p:spTree>
    <p:extLst>
      <p:ext uri="{BB962C8B-B14F-4D97-AF65-F5344CB8AC3E}">
        <p14:creationId xmlns:p14="http://schemas.microsoft.com/office/powerpoint/2010/main" val="3776134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vendors do not figure in sales tax, and charge it at the end, this is moot. But, most vendors do figure sales tax into cost.  Example: Basket of green beans-$4 with tax figured in.  We encourage the vendor to add a small handful of green beans, or a zucchini to make up for the difference. </a:t>
            </a:r>
          </a:p>
        </p:txBody>
      </p:sp>
      <p:sp>
        <p:nvSpPr>
          <p:cNvPr id="4" name="Slide Number Placeholder 3"/>
          <p:cNvSpPr>
            <a:spLocks noGrp="1"/>
          </p:cNvSpPr>
          <p:nvPr>
            <p:ph type="sldNum" sz="quarter" idx="5"/>
          </p:nvPr>
        </p:nvSpPr>
        <p:spPr/>
        <p:txBody>
          <a:bodyPr/>
          <a:lstStyle/>
          <a:p>
            <a:fld id="{6004EE04-F1B1-4111-8E84-E8B93708E960}" type="slidenum">
              <a:rPr lang="en-US" smtClean="0"/>
              <a:t>5</a:t>
            </a:fld>
            <a:endParaRPr lang="en-US"/>
          </a:p>
        </p:txBody>
      </p:sp>
    </p:spTree>
    <p:extLst>
      <p:ext uri="{BB962C8B-B14F-4D97-AF65-F5344CB8AC3E}">
        <p14:creationId xmlns:p14="http://schemas.microsoft.com/office/powerpoint/2010/main" val="399872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produce moved, more support, more customers</a:t>
            </a:r>
            <a:br>
              <a:rPr lang="en-US" dirty="0"/>
            </a:br>
            <a:endParaRPr lang="en-US" dirty="0"/>
          </a:p>
        </p:txBody>
      </p:sp>
      <p:sp>
        <p:nvSpPr>
          <p:cNvPr id="4" name="Slide Number Placeholder 3"/>
          <p:cNvSpPr>
            <a:spLocks noGrp="1"/>
          </p:cNvSpPr>
          <p:nvPr>
            <p:ph type="sldNum" sz="quarter" idx="5"/>
          </p:nvPr>
        </p:nvSpPr>
        <p:spPr/>
        <p:txBody>
          <a:bodyPr/>
          <a:lstStyle/>
          <a:p>
            <a:fld id="{6004EE04-F1B1-4111-8E84-E8B93708E960}" type="slidenum">
              <a:rPr lang="en-US" smtClean="0"/>
              <a:t>6</a:t>
            </a:fld>
            <a:endParaRPr lang="en-US"/>
          </a:p>
        </p:txBody>
      </p:sp>
    </p:spTree>
    <p:extLst>
      <p:ext uri="{BB962C8B-B14F-4D97-AF65-F5344CB8AC3E}">
        <p14:creationId xmlns:p14="http://schemas.microsoft.com/office/powerpoint/2010/main" val="240197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Feel free to remove this one- it’s our Heartland DUFB survey of DUFB vendors and the benefits of their program.</a:t>
            </a:r>
          </a:p>
        </p:txBody>
      </p:sp>
      <p:sp>
        <p:nvSpPr>
          <p:cNvPr id="4" name="Slide Number Placeholder 3"/>
          <p:cNvSpPr>
            <a:spLocks noGrp="1"/>
          </p:cNvSpPr>
          <p:nvPr>
            <p:ph type="sldNum" sz="quarter" idx="5"/>
          </p:nvPr>
        </p:nvSpPr>
        <p:spPr/>
        <p:txBody>
          <a:bodyPr/>
          <a:lstStyle/>
          <a:p>
            <a:fld id="{6004EE04-F1B1-4111-8E84-E8B93708E960}" type="slidenum">
              <a:rPr lang="en-US" smtClean="0"/>
              <a:t>7</a:t>
            </a:fld>
            <a:endParaRPr lang="en-US"/>
          </a:p>
        </p:txBody>
      </p:sp>
    </p:spTree>
    <p:extLst>
      <p:ext uri="{BB962C8B-B14F-4D97-AF65-F5344CB8AC3E}">
        <p14:creationId xmlns:p14="http://schemas.microsoft.com/office/powerpoint/2010/main" val="174888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to discuss the benefits to non-eligible vendors. It helps then have buy in to the program and support and promote it.</a:t>
            </a:r>
          </a:p>
        </p:txBody>
      </p:sp>
      <p:sp>
        <p:nvSpPr>
          <p:cNvPr id="4" name="Slide Number Placeholder 3"/>
          <p:cNvSpPr>
            <a:spLocks noGrp="1"/>
          </p:cNvSpPr>
          <p:nvPr>
            <p:ph type="sldNum" sz="quarter" idx="5"/>
          </p:nvPr>
        </p:nvSpPr>
        <p:spPr/>
        <p:txBody>
          <a:bodyPr/>
          <a:lstStyle/>
          <a:p>
            <a:fld id="{6004EE04-F1B1-4111-8E84-E8B93708E960}" type="slidenum">
              <a:rPr lang="en-US" smtClean="0"/>
              <a:t>8</a:t>
            </a:fld>
            <a:endParaRPr lang="en-US"/>
          </a:p>
        </p:txBody>
      </p:sp>
    </p:spTree>
    <p:extLst>
      <p:ext uri="{BB962C8B-B14F-4D97-AF65-F5344CB8AC3E}">
        <p14:creationId xmlns:p14="http://schemas.microsoft.com/office/powerpoint/2010/main" val="2545665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SNAP customers shop with folks that visible signage first, in our survey of SNAP FM shoppers, kindness goes a long way!  </a:t>
            </a:r>
          </a:p>
        </p:txBody>
      </p:sp>
      <p:sp>
        <p:nvSpPr>
          <p:cNvPr id="4" name="Slide Number Placeholder 3"/>
          <p:cNvSpPr>
            <a:spLocks noGrp="1"/>
          </p:cNvSpPr>
          <p:nvPr>
            <p:ph type="sldNum" sz="quarter" idx="5"/>
          </p:nvPr>
        </p:nvSpPr>
        <p:spPr/>
        <p:txBody>
          <a:bodyPr/>
          <a:lstStyle/>
          <a:p>
            <a:fld id="{6004EE04-F1B1-4111-8E84-E8B93708E960}" type="slidenum">
              <a:rPr lang="en-US" smtClean="0"/>
              <a:t>9</a:t>
            </a:fld>
            <a:endParaRPr lang="en-US"/>
          </a:p>
        </p:txBody>
      </p:sp>
    </p:spTree>
    <p:extLst>
      <p:ext uri="{BB962C8B-B14F-4D97-AF65-F5344CB8AC3E}">
        <p14:creationId xmlns:p14="http://schemas.microsoft.com/office/powerpoint/2010/main" val="354362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2933" y="1580091"/>
            <a:ext cx="3691467" cy="1470025"/>
          </a:xfrm>
        </p:spPr>
        <p:txBody>
          <a:bodyPr/>
          <a:lstStyle>
            <a:lvl1pPr>
              <a:defRPr baseline="0"/>
            </a:lvl1pPr>
          </a:lstStyle>
          <a:p>
            <a:r>
              <a:rPr lang="en-US" dirty="0"/>
              <a:t>Click to</a:t>
            </a:r>
            <a:br>
              <a:rPr lang="en-US" dirty="0"/>
            </a:br>
            <a:r>
              <a:rPr lang="en-US" dirty="0"/>
              <a:t>add title</a:t>
            </a:r>
          </a:p>
        </p:txBody>
      </p:sp>
      <p:sp>
        <p:nvSpPr>
          <p:cNvPr id="3" name="Subtitle 2"/>
          <p:cNvSpPr>
            <a:spLocks noGrp="1"/>
          </p:cNvSpPr>
          <p:nvPr>
            <p:ph type="subTitle" idx="1" hasCustomPrompt="1"/>
          </p:nvPr>
        </p:nvSpPr>
        <p:spPr>
          <a:xfrm>
            <a:off x="1032933" y="3149600"/>
            <a:ext cx="3691467" cy="380999"/>
          </a:xfrm>
        </p:spPr>
        <p:txBody>
          <a:bodyPr/>
          <a:lstStyle>
            <a:lvl1pPr marL="0" indent="0" algn="l">
              <a:buNone/>
              <a:defRPr baseline="0">
                <a:solidFill>
                  <a:srgbClr val="3E156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
        <p:nvSpPr>
          <p:cNvPr id="8" name="Picture Placeholder 7"/>
          <p:cNvSpPr>
            <a:spLocks noGrp="1"/>
          </p:cNvSpPr>
          <p:nvPr>
            <p:ph type="pic" sz="quarter" idx="10"/>
          </p:nvPr>
        </p:nvSpPr>
        <p:spPr>
          <a:xfrm>
            <a:off x="5232400" y="0"/>
            <a:ext cx="3911600" cy="6858000"/>
          </a:xfrm>
        </p:spPr>
        <p:txBody>
          <a:bodyPr>
            <a:normAutofit/>
          </a:bodyPr>
          <a:lstStyle>
            <a:lvl1pPr>
              <a:defRPr sz="1800" baseline="0"/>
            </a:lvl1pPr>
          </a:lstStyle>
          <a:p>
            <a:endParaRPr lang="en-US" dirty="0"/>
          </a:p>
          <a:p>
            <a:r>
              <a:rPr lang="en-US" dirty="0"/>
              <a:t>Drag image here to</a:t>
            </a:r>
          </a:p>
          <a:p>
            <a:r>
              <a:rPr lang="en-US" dirty="0"/>
              <a:t>click icon to add image</a:t>
            </a:r>
          </a:p>
        </p:txBody>
      </p:sp>
    </p:spTree>
    <p:extLst>
      <p:ext uri="{BB962C8B-B14F-4D97-AF65-F5344CB8AC3E}">
        <p14:creationId xmlns:p14="http://schemas.microsoft.com/office/powerpoint/2010/main" val="2557770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3872386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18823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nd Text Slide 2">
    <p:spTree>
      <p:nvGrpSpPr>
        <p:cNvPr id="1" name=""/>
        <p:cNvGrpSpPr/>
        <p:nvPr/>
      </p:nvGrpSpPr>
      <p:grpSpPr>
        <a:xfrm>
          <a:off x="0" y="0"/>
          <a:ext cx="0" cy="0"/>
          <a:chOff x="0" y="0"/>
          <a:chExt cx="0" cy="0"/>
        </a:xfrm>
      </p:grpSpPr>
      <p:sp>
        <p:nvSpPr>
          <p:cNvPr id="7" name="Rectangle 6"/>
          <p:cNvSpPr/>
          <p:nvPr/>
        </p:nvSpPr>
        <p:spPr>
          <a:xfrm>
            <a:off x="0" y="0"/>
            <a:ext cx="2514600" cy="82550"/>
          </a:xfrm>
          <a:prstGeom prst="rect">
            <a:avLst/>
          </a:prstGeom>
          <a:solidFill>
            <a:srgbClr val="2C6C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Rectangle 8"/>
          <p:cNvSpPr/>
          <p:nvPr/>
        </p:nvSpPr>
        <p:spPr>
          <a:xfrm>
            <a:off x="2209800" y="0"/>
            <a:ext cx="2514600" cy="82550"/>
          </a:xfrm>
          <a:prstGeom prst="rect">
            <a:avLst/>
          </a:prstGeom>
          <a:solidFill>
            <a:srgbClr val="5AAA3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Picture Placeholder 7"/>
          <p:cNvSpPr>
            <a:spLocks noGrp="1"/>
          </p:cNvSpPr>
          <p:nvPr>
            <p:ph type="pic" sz="quarter" idx="14"/>
          </p:nvPr>
        </p:nvSpPr>
        <p:spPr>
          <a:xfrm>
            <a:off x="4724399" y="0"/>
            <a:ext cx="4419599" cy="6858001"/>
          </a:xfrm>
        </p:spPr>
        <p:txBody>
          <a:bodyPr rtlCol="0">
            <a:normAutofit/>
          </a:bodyPr>
          <a:lstStyle>
            <a:lvl1pPr marL="0" indent="0">
              <a:buNone/>
              <a:defRPr baseline="0"/>
            </a:lvl1pPr>
          </a:lstStyle>
          <a:p>
            <a:pPr lvl="0"/>
            <a:r>
              <a:rPr lang="en-US" noProof="0"/>
              <a:t>Click icon to add picture</a:t>
            </a:r>
          </a:p>
        </p:txBody>
      </p:sp>
      <p:sp>
        <p:nvSpPr>
          <p:cNvPr id="2" name="Title 1"/>
          <p:cNvSpPr>
            <a:spLocks noGrp="1"/>
          </p:cNvSpPr>
          <p:nvPr>
            <p:ph type="title" hasCustomPrompt="1"/>
          </p:nvPr>
        </p:nvSpPr>
        <p:spPr>
          <a:xfrm>
            <a:off x="207263" y="142973"/>
            <a:ext cx="4364735" cy="695096"/>
          </a:xfrm>
        </p:spPr>
        <p:txBody>
          <a:bodyPr anchor="t">
            <a:noAutofit/>
          </a:bodyPr>
          <a:lstStyle>
            <a:lvl1pPr algn="l">
              <a:defRPr sz="3800" b="1" kern="1200" spc="0" baseline="0">
                <a:solidFill>
                  <a:srgbClr val="4E4E50"/>
                </a:solidFill>
                <a:latin typeface="Georgia" panose="02040502050405020303" pitchFamily="18" charset="0"/>
                <a:cs typeface="Arial" panose="020B0604020202020204" pitchFamily="34" charset="0"/>
              </a:defRPr>
            </a:lvl1pPr>
          </a:lstStyle>
          <a:p>
            <a:r>
              <a:rPr lang="en-US"/>
              <a:t>Georgia 38 Bold</a:t>
            </a:r>
          </a:p>
        </p:txBody>
      </p:sp>
      <p:sp>
        <p:nvSpPr>
          <p:cNvPr id="3" name="Content Placeholder 2"/>
          <p:cNvSpPr>
            <a:spLocks noGrp="1"/>
          </p:cNvSpPr>
          <p:nvPr>
            <p:ph idx="1" hasCustomPrompt="1"/>
          </p:nvPr>
        </p:nvSpPr>
        <p:spPr>
          <a:xfrm>
            <a:off x="207262" y="2042769"/>
            <a:ext cx="4364735" cy="4151656"/>
          </a:xfrm>
        </p:spPr>
        <p:txBody>
          <a:bodyPr/>
          <a:lstStyle>
            <a:lvl1pPr marL="342900" indent="-342900">
              <a:spcAft>
                <a:spcPts val="600"/>
              </a:spcAft>
              <a:buClrTx/>
              <a:buFont typeface="Arial" panose="020B0604020202020204" pitchFamily="34" charset="0"/>
              <a:buChar char="•"/>
              <a:defRPr sz="2600" b="0">
                <a:solidFill>
                  <a:srgbClr val="4E4E50"/>
                </a:solidFill>
                <a:latin typeface="+mn-lt"/>
                <a:cs typeface="Arial" panose="020B0604020202020204" pitchFamily="34" charset="0"/>
              </a:defRPr>
            </a:lvl1pPr>
            <a:lvl2pPr>
              <a:spcAft>
                <a:spcPts val="600"/>
              </a:spcAft>
              <a:defRPr sz="2400">
                <a:solidFill>
                  <a:srgbClr val="4E4E50"/>
                </a:solidFill>
                <a:latin typeface="+mn-lt"/>
                <a:cs typeface="Arial" panose="020B0604020202020204" pitchFamily="34" charset="0"/>
              </a:defRPr>
            </a:lvl2pPr>
            <a:lvl3pPr marL="1143000" indent="-228600">
              <a:spcBef>
                <a:spcPts val="0"/>
              </a:spcBef>
              <a:spcAft>
                <a:spcPts val="600"/>
              </a:spcAft>
              <a:buFont typeface="Wingdings" panose="05000000000000000000" pitchFamily="2" charset="2"/>
              <a:buChar char="§"/>
              <a:defRPr sz="2200" baseline="0">
                <a:solidFill>
                  <a:srgbClr val="4E4E50"/>
                </a:solidFill>
                <a:latin typeface="+mn-lt"/>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Calibri 26</a:t>
            </a:r>
          </a:p>
          <a:p>
            <a:pPr lvl="1"/>
            <a:r>
              <a:rPr lang="en-US"/>
              <a:t>Calibri 24</a:t>
            </a:r>
          </a:p>
          <a:p>
            <a:pPr lvl="2"/>
            <a:r>
              <a:rPr lang="en-US"/>
              <a:t> Calibri 22</a:t>
            </a:r>
          </a:p>
        </p:txBody>
      </p:sp>
      <p:sp>
        <p:nvSpPr>
          <p:cNvPr id="11" name="Content Placeholder 10"/>
          <p:cNvSpPr>
            <a:spLocks noGrp="1"/>
          </p:cNvSpPr>
          <p:nvPr>
            <p:ph sz="quarter" idx="13" hasCustomPrompt="1"/>
          </p:nvPr>
        </p:nvSpPr>
        <p:spPr>
          <a:xfrm>
            <a:off x="207265" y="929675"/>
            <a:ext cx="4364737" cy="475286"/>
          </a:xfrm>
        </p:spPr>
        <p:txBody>
          <a:bodyPr>
            <a:noAutofit/>
          </a:bodyPr>
          <a:lstStyle>
            <a:lvl1pPr marL="0" indent="0">
              <a:buNone/>
              <a:defRPr sz="2500" b="1" baseline="0">
                <a:solidFill>
                  <a:srgbClr val="5AAA35"/>
                </a:solidFill>
                <a:latin typeface="+mj-lt"/>
                <a:cs typeface="Arial" panose="020B0604020202020204" pitchFamily="34" charset="0"/>
              </a:defRPr>
            </a:lvl1pPr>
          </a:lstStyle>
          <a:p>
            <a:pPr lvl="0"/>
            <a:r>
              <a:rPr lang="en-US"/>
              <a:t>CALIBRI 25 CAPS BOLD</a:t>
            </a:r>
          </a:p>
        </p:txBody>
      </p:sp>
      <p:sp>
        <p:nvSpPr>
          <p:cNvPr id="13" name="Content Placeholder 24"/>
          <p:cNvSpPr>
            <a:spLocks noGrp="1"/>
          </p:cNvSpPr>
          <p:nvPr>
            <p:ph sz="quarter" idx="15" hasCustomPrompt="1"/>
          </p:nvPr>
        </p:nvSpPr>
        <p:spPr>
          <a:xfrm>
            <a:off x="207264" y="1555376"/>
            <a:ext cx="4364734" cy="406400"/>
          </a:xfrm>
        </p:spPr>
        <p:txBody>
          <a:bodyPr>
            <a:noAutofit/>
          </a:bodyPr>
          <a:lstStyle>
            <a:lvl1pPr marL="0" indent="0">
              <a:buNone/>
              <a:defRPr sz="2800" b="1">
                <a:solidFill>
                  <a:srgbClr val="5AAA35"/>
                </a:solidFill>
                <a:latin typeface="Georgia" panose="02040502050405020303" pitchFamily="18" charset="0"/>
                <a:cs typeface="Arial" panose="020B0604020202020204" pitchFamily="34" charset="0"/>
              </a:defRPr>
            </a:lvl1pPr>
          </a:lstStyle>
          <a:p>
            <a:pPr lvl="0"/>
            <a:r>
              <a:rPr lang="en-US"/>
              <a:t>Georgia 28 Bold</a:t>
            </a:r>
          </a:p>
        </p:txBody>
      </p:sp>
      <p:pic>
        <p:nvPicPr>
          <p:cNvPr id="12" name="Picture 11" descr="A close up of a logo&#10;&#10;Description automatically generated">
            <a:extLst>
              <a:ext uri="{FF2B5EF4-FFF2-40B4-BE49-F238E27FC236}">
                <a16:creationId xmlns:a16="http://schemas.microsoft.com/office/drawing/2014/main" id="{B024AADD-1135-469C-A03A-48B2AECE80E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340132" y="5779569"/>
            <a:ext cx="586772" cy="744749"/>
          </a:xfrm>
          <a:prstGeom prst="rect">
            <a:avLst/>
          </a:prstGeom>
        </p:spPr>
      </p:pic>
    </p:spTree>
    <p:extLst>
      <p:ext uri="{BB962C8B-B14F-4D97-AF65-F5344CB8AC3E}">
        <p14:creationId xmlns:p14="http://schemas.microsoft.com/office/powerpoint/2010/main" val="1868362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Ffth</a:t>
            </a:r>
            <a:r>
              <a:rPr lang="en-US" dirty="0"/>
              <a:t> level</a:t>
            </a:r>
          </a:p>
        </p:txBody>
      </p:sp>
    </p:spTree>
    <p:extLst>
      <p:ext uri="{BB962C8B-B14F-4D97-AF65-F5344CB8AC3E}">
        <p14:creationId xmlns:p14="http://schemas.microsoft.com/office/powerpoint/2010/main" val="2965420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0929"/>
            <a:ext cx="8158682" cy="722593"/>
          </a:xfrm>
        </p:spPr>
        <p:txBody>
          <a:bodyPr anchor="ctr" anchorCtr="0"/>
          <a:lstStyle>
            <a:lvl1pPr algn="ctr">
              <a:defRPr sz="4800" b="1" cap="all" baseline="0"/>
            </a:lvl1pPr>
          </a:lstStyle>
          <a:p>
            <a:r>
              <a:rPr lang="en-US" dirty="0"/>
              <a:t>Click to add title</a:t>
            </a:r>
          </a:p>
        </p:txBody>
      </p:sp>
      <p:sp>
        <p:nvSpPr>
          <p:cNvPr id="8" name="Text Placeholder 7"/>
          <p:cNvSpPr>
            <a:spLocks noGrp="1"/>
          </p:cNvSpPr>
          <p:nvPr>
            <p:ph type="body" sz="quarter" idx="13" hasCustomPrompt="1"/>
          </p:nvPr>
        </p:nvSpPr>
        <p:spPr>
          <a:xfrm>
            <a:off x="457200" y="1303338"/>
            <a:ext cx="8158163" cy="4398866"/>
          </a:xfrm>
        </p:spPr>
        <p:txBody>
          <a:bodyPr>
            <a:normAutofit/>
          </a:bodyPr>
          <a:lstStyle>
            <a:lvl1pPr>
              <a:defRPr sz="1800" b="0" i="0" baseline="0"/>
            </a:lvl1pPr>
          </a:lstStyle>
          <a:p>
            <a:pPr lvl="0"/>
            <a:r>
              <a:rPr lang="en-US" dirty="0"/>
              <a:t>Click to add text</a:t>
            </a:r>
          </a:p>
        </p:txBody>
      </p:sp>
    </p:spTree>
    <p:extLst>
      <p:ext uri="{BB962C8B-B14F-4D97-AF65-F5344CB8AC3E}">
        <p14:creationId xmlns:p14="http://schemas.microsoft.com/office/powerpoint/2010/main" val="426445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991588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06765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270871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405363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05923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D7BB0E2-963D-3F45-A4DC-756FFA00DB3E}" type="datetimeFigureOut">
              <a:rPr lang="en-US" smtClean="0"/>
              <a:t>4/5/2021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CACCA87-F83C-7742-BE32-DCC7F3C3EEFE}" type="slidenum">
              <a:rPr lang="en-US" smtClean="0"/>
              <a:t>‹#›</a:t>
            </a:fld>
            <a:endParaRPr lang="en-US"/>
          </a:p>
        </p:txBody>
      </p:sp>
    </p:spTree>
    <p:extLst>
      <p:ext uri="{BB962C8B-B14F-4D97-AF65-F5344CB8AC3E}">
        <p14:creationId xmlns:p14="http://schemas.microsoft.com/office/powerpoint/2010/main" val="14876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3529" y="1718864"/>
            <a:ext cx="3435718" cy="1551395"/>
          </a:xfrm>
          <a:prstGeom prst="rect">
            <a:avLst/>
          </a:prstGeom>
        </p:spPr>
        <p:txBody>
          <a:bodyPr vert="horz" lIns="91440" tIns="45720" rIns="91440" bIns="45720" rtlCol="0" anchor="ctr">
            <a:noAutofit/>
          </a:bodyPr>
          <a:lstStyle/>
          <a:p>
            <a:r>
              <a:rPr lang="en-US" dirty="0"/>
              <a:t>Click to </a:t>
            </a:r>
            <a:br>
              <a:rPr lang="en-US" dirty="0"/>
            </a:br>
            <a:r>
              <a:rPr lang="en-US" dirty="0"/>
              <a:t>add title</a:t>
            </a:r>
          </a:p>
        </p:txBody>
      </p:sp>
      <p:sp>
        <p:nvSpPr>
          <p:cNvPr id="3" name="Text Placeholder 2"/>
          <p:cNvSpPr>
            <a:spLocks noGrp="1"/>
          </p:cNvSpPr>
          <p:nvPr>
            <p:ph type="body" idx="1"/>
          </p:nvPr>
        </p:nvSpPr>
        <p:spPr>
          <a:xfrm>
            <a:off x="963529" y="3378161"/>
            <a:ext cx="3435718" cy="466537"/>
          </a:xfrm>
          <a:prstGeom prst="rect">
            <a:avLst/>
          </a:prstGeom>
        </p:spPr>
        <p:txBody>
          <a:bodyPr vert="horz" lIns="91440" tIns="45720" rIns="91440" bIns="45720" rtlCol="0">
            <a:normAutofit/>
          </a:bodyPr>
          <a:lstStyle/>
          <a:p>
            <a:pPr lvl="0"/>
            <a:r>
              <a:rPr lang="en-US" dirty="0"/>
              <a:t>Click to add subtitle</a:t>
            </a:r>
          </a:p>
        </p:txBody>
      </p:sp>
      <p:sp>
        <p:nvSpPr>
          <p:cNvPr id="4" name="Rectangle 3"/>
          <p:cNvSpPr/>
          <p:nvPr userDrawn="1"/>
        </p:nvSpPr>
        <p:spPr>
          <a:xfrm>
            <a:off x="97019" y="97011"/>
            <a:ext cx="8952167" cy="6684924"/>
          </a:xfrm>
          <a:prstGeom prst="rect">
            <a:avLst/>
          </a:prstGeom>
          <a:noFill/>
          <a:ln w="38100" cmpd="sng">
            <a:solidFill>
              <a:srgbClr val="4F278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F2782"/>
              </a:solidFill>
            </a:endParaRPr>
          </a:p>
        </p:txBody>
      </p:sp>
      <p:pic>
        <p:nvPicPr>
          <p:cNvPr id="5" name="Picture 4"/>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440939" y="5867356"/>
            <a:ext cx="1608247" cy="890099"/>
          </a:xfrm>
          <a:prstGeom prst="rect">
            <a:avLst/>
          </a:prstGeom>
        </p:spPr>
      </p:pic>
    </p:spTree>
    <p:extLst>
      <p:ext uri="{BB962C8B-B14F-4D97-AF65-F5344CB8AC3E}">
        <p14:creationId xmlns:p14="http://schemas.microsoft.com/office/powerpoint/2010/main" val="1852863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800" b="1" i="0" kern="1200" cap="all" baseline="0">
          <a:solidFill>
            <a:srgbClr val="3E156F"/>
          </a:solidFill>
          <a:latin typeface="Arial"/>
          <a:ea typeface="+mj-ea"/>
          <a:cs typeface="+mj-cs"/>
        </a:defRPr>
      </a:lvl1pPr>
    </p:titleStyle>
    <p:bodyStyle>
      <a:lvl1pPr marL="0" indent="0" algn="l" defTabSz="457200" rtl="0" eaLnBrk="1" latinLnBrk="0" hangingPunct="1">
        <a:spcBef>
          <a:spcPct val="20000"/>
        </a:spcBef>
        <a:buFont typeface="Arial"/>
        <a:buNone/>
        <a:defRPr sz="2400" b="0" i="1" kern="1200" baseline="0">
          <a:solidFill>
            <a:srgbClr val="3E156F"/>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hyperlink" Target="mailto:erbish@ksu.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6432" y="278277"/>
            <a:ext cx="8691238" cy="722593"/>
          </a:xfrm>
        </p:spPr>
        <p:txBody>
          <a:bodyPr/>
          <a:lstStyle/>
          <a:p>
            <a:pPr algn="l"/>
            <a:r>
              <a:rPr lang="en-US" sz="3700" dirty="0">
                <a:latin typeface="+mj-lt"/>
                <a:cs typeface="Helvetica" panose="020B0604020202020204" pitchFamily="34" charset="0"/>
              </a:rPr>
              <a:t>Double Up Food Bucks</a:t>
            </a:r>
            <a:br>
              <a:rPr lang="en-US" sz="4000" dirty="0">
                <a:latin typeface="+mj-lt"/>
                <a:cs typeface="Helvetica" panose="020B0604020202020204" pitchFamily="34" charset="0"/>
              </a:rPr>
            </a:br>
            <a:r>
              <a:rPr lang="en-US" sz="2000" cap="none" dirty="0">
                <a:solidFill>
                  <a:schemeClr val="tx1">
                    <a:lumMod val="65000"/>
                    <a:lumOff val="35000"/>
                  </a:schemeClr>
                </a:solidFill>
                <a:latin typeface="+mj-lt"/>
                <a:cs typeface="Helvetica" panose="020B0604020202020204" pitchFamily="34" charset="0"/>
              </a:rPr>
              <a:t>A National Model for Healthy Food Incentives</a:t>
            </a:r>
          </a:p>
        </p:txBody>
      </p:sp>
      <p:pic>
        <p:nvPicPr>
          <p:cNvPr id="7" name="Picture 6">
            <a:extLst>
              <a:ext uri="{FF2B5EF4-FFF2-40B4-BE49-F238E27FC236}">
                <a16:creationId xmlns:a16="http://schemas.microsoft.com/office/drawing/2014/main" id="{9295D994-CC46-4F5D-AE4C-7B1A12AD2725}"/>
              </a:ext>
            </a:extLst>
          </p:cNvPr>
          <p:cNvPicPr>
            <a:picLocks noChangeAspect="1"/>
          </p:cNvPicPr>
          <p:nvPr/>
        </p:nvPicPr>
        <p:blipFill>
          <a:blip r:embed="rId3"/>
          <a:stretch>
            <a:fillRect/>
          </a:stretch>
        </p:blipFill>
        <p:spPr>
          <a:xfrm>
            <a:off x="311534" y="1136189"/>
            <a:ext cx="7740784" cy="4585622"/>
          </a:xfrm>
          <a:prstGeom prst="rect">
            <a:avLst/>
          </a:prstGeom>
        </p:spPr>
      </p:pic>
      <p:pic>
        <p:nvPicPr>
          <p:cNvPr id="10" name="Picture 9">
            <a:extLst>
              <a:ext uri="{FF2B5EF4-FFF2-40B4-BE49-F238E27FC236}">
                <a16:creationId xmlns:a16="http://schemas.microsoft.com/office/drawing/2014/main" id="{BB3AFA0B-BEC0-47B1-92B8-1A8C10794BD9}"/>
              </a:ext>
            </a:extLst>
          </p:cNvPr>
          <p:cNvPicPr>
            <a:picLocks noChangeAspect="1"/>
          </p:cNvPicPr>
          <p:nvPr/>
        </p:nvPicPr>
        <p:blipFill>
          <a:blip r:embed="rId4"/>
          <a:stretch>
            <a:fillRect/>
          </a:stretch>
        </p:blipFill>
        <p:spPr>
          <a:xfrm>
            <a:off x="6622279" y="5688598"/>
            <a:ext cx="790575" cy="1038225"/>
          </a:xfrm>
          <a:prstGeom prst="rect">
            <a:avLst/>
          </a:prstGeom>
        </p:spPr>
      </p:pic>
    </p:spTree>
    <p:extLst>
      <p:ext uri="{BB962C8B-B14F-4D97-AF65-F5344CB8AC3E}">
        <p14:creationId xmlns:p14="http://schemas.microsoft.com/office/powerpoint/2010/main" val="3865096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4D588E-696E-4DB6-8F67-847B812C32B0}"/>
              </a:ext>
            </a:extLst>
          </p:cNvPr>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2000"/>
                    </a14:imgEffect>
                  </a14:imgLayer>
                </a14:imgProps>
              </a:ext>
              <a:ext uri="{28A0092B-C50C-407E-A947-70E740481C1C}">
                <a14:useLocalDpi xmlns:a14="http://schemas.microsoft.com/office/drawing/2010/main"/>
              </a:ext>
            </a:extLst>
          </a:blip>
          <a:stretch>
            <a:fillRect/>
          </a:stretch>
        </p:blipFill>
        <p:spPr>
          <a:xfrm>
            <a:off x="785519" y="1012054"/>
            <a:ext cx="6963362" cy="5222521"/>
          </a:xfrm>
          <a:prstGeom prst="rect">
            <a:avLst/>
          </a:prstGeom>
        </p:spPr>
      </p:pic>
      <p:pic>
        <p:nvPicPr>
          <p:cNvPr id="5" name="Picture 4">
            <a:extLst>
              <a:ext uri="{FF2B5EF4-FFF2-40B4-BE49-F238E27FC236}">
                <a16:creationId xmlns:a16="http://schemas.microsoft.com/office/drawing/2014/main" id="{73BED9AB-323F-4831-BBA5-EA573AEF47B1}"/>
              </a:ext>
            </a:extLst>
          </p:cNvPr>
          <p:cNvPicPr>
            <a:picLocks noChangeAspect="1"/>
          </p:cNvPicPr>
          <p:nvPr/>
        </p:nvPicPr>
        <p:blipFill>
          <a:blip r:embed="rId4"/>
          <a:stretch>
            <a:fillRect/>
          </a:stretch>
        </p:blipFill>
        <p:spPr>
          <a:xfrm>
            <a:off x="6622279" y="5688598"/>
            <a:ext cx="790575" cy="1038225"/>
          </a:xfrm>
          <a:prstGeom prst="rect">
            <a:avLst/>
          </a:prstGeom>
        </p:spPr>
      </p:pic>
      <p:sp>
        <p:nvSpPr>
          <p:cNvPr id="7" name="TextBox 6">
            <a:extLst>
              <a:ext uri="{FF2B5EF4-FFF2-40B4-BE49-F238E27FC236}">
                <a16:creationId xmlns:a16="http://schemas.microsoft.com/office/drawing/2014/main" id="{24DAF24C-D0ED-43B4-967A-172566448429}"/>
              </a:ext>
            </a:extLst>
          </p:cNvPr>
          <p:cNvSpPr txBox="1"/>
          <p:nvPr/>
        </p:nvSpPr>
        <p:spPr>
          <a:xfrm>
            <a:off x="785519" y="301841"/>
            <a:ext cx="8243071" cy="584775"/>
          </a:xfrm>
          <a:prstGeom prst="rect">
            <a:avLst/>
          </a:prstGeom>
          <a:noFill/>
        </p:spPr>
        <p:txBody>
          <a:bodyPr wrap="square" rtlCol="0">
            <a:spAutoFit/>
          </a:bodyPr>
          <a:lstStyle/>
          <a:p>
            <a:r>
              <a:rPr lang="en-US" sz="3200" b="1" dirty="0">
                <a:solidFill>
                  <a:srgbClr val="7030A0"/>
                </a:solidFill>
                <a:cs typeface="Helvetica" panose="020B0604020202020204" pitchFamily="34" charset="0"/>
              </a:rPr>
              <a:t>GOOD SIGNAGE IS IMPORTANT!</a:t>
            </a:r>
            <a:endParaRPr lang="en-US" sz="3200" b="1" dirty="0">
              <a:solidFill>
                <a:srgbClr val="7030A0"/>
              </a:solidFill>
            </a:endParaRPr>
          </a:p>
        </p:txBody>
      </p:sp>
    </p:spTree>
    <p:extLst>
      <p:ext uri="{BB962C8B-B14F-4D97-AF65-F5344CB8AC3E}">
        <p14:creationId xmlns:p14="http://schemas.microsoft.com/office/powerpoint/2010/main" val="1416361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0C0A-6E3A-42B0-B27E-AB9EF5701087}"/>
              </a:ext>
            </a:extLst>
          </p:cNvPr>
          <p:cNvSpPr>
            <a:spLocks noGrp="1"/>
          </p:cNvSpPr>
          <p:nvPr>
            <p:ph type="title"/>
          </p:nvPr>
        </p:nvSpPr>
        <p:spPr/>
        <p:txBody>
          <a:bodyPr/>
          <a:lstStyle/>
          <a:p>
            <a:pPr algn="l"/>
            <a:r>
              <a:rPr lang="en-US" dirty="0"/>
              <a:t>DUFB Customers</a:t>
            </a:r>
          </a:p>
        </p:txBody>
      </p:sp>
      <p:sp>
        <p:nvSpPr>
          <p:cNvPr id="3" name="Text Placeholder 2">
            <a:extLst>
              <a:ext uri="{FF2B5EF4-FFF2-40B4-BE49-F238E27FC236}">
                <a16:creationId xmlns:a16="http://schemas.microsoft.com/office/drawing/2014/main" id="{BD14A5F7-7D92-4536-8DFD-03228745BB81}"/>
              </a:ext>
            </a:extLst>
          </p:cNvPr>
          <p:cNvSpPr>
            <a:spLocks noGrp="1"/>
          </p:cNvSpPr>
          <p:nvPr>
            <p:ph type="body" sz="quarter" idx="13"/>
          </p:nvPr>
        </p:nvSpPr>
        <p:spPr/>
        <p:txBody>
          <a:bodyPr>
            <a:normAutofit lnSpcReduction="10000"/>
          </a:bodyPr>
          <a:lstStyle/>
          <a:p>
            <a:endParaRPr lang="en-US" dirty="0">
              <a:solidFill>
                <a:schemeClr val="tx1"/>
              </a:solidFill>
            </a:endParaRPr>
          </a:p>
          <a:p>
            <a:endParaRPr lang="en-US" dirty="0">
              <a:solidFill>
                <a:schemeClr val="tx1"/>
              </a:solidFill>
            </a:endParaRPr>
          </a:p>
          <a:p>
            <a:r>
              <a:rPr lang="en-US" sz="2400" dirty="0">
                <a:solidFill>
                  <a:schemeClr val="tx1"/>
                </a:solidFill>
              </a:rPr>
              <a:t>“I love it. At first, I was like this is going to be embarrassing because everybody knows you’re using coins, everybody knows that you’re EBT, but really- it didn’t really matter. Most of the vendors are really happy to take it… And to be able to double up to make my food stamps go further. That is what drew me to come there and try it. It has helped me to pay attention to food labels and what I am putting in my body and each vendor has taught me something about food. So that’s been great, because they know about food, they know their products…”</a:t>
            </a:r>
          </a:p>
          <a:p>
            <a:endParaRPr lang="en-US" dirty="0"/>
          </a:p>
        </p:txBody>
      </p:sp>
    </p:spTree>
    <p:extLst>
      <p:ext uri="{BB962C8B-B14F-4D97-AF65-F5344CB8AC3E}">
        <p14:creationId xmlns:p14="http://schemas.microsoft.com/office/powerpoint/2010/main" val="3547547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Double Up Food Bucks | Schnucks">
            <a:extLst>
              <a:ext uri="{FF2B5EF4-FFF2-40B4-BE49-F238E27FC236}">
                <a16:creationId xmlns:a16="http://schemas.microsoft.com/office/drawing/2014/main" id="{91E2C7B4-020C-4A24-917D-3F68FA96A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277" y="1233245"/>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4CE12D7-1C07-4D69-9D85-2E8E3C931B17}"/>
              </a:ext>
            </a:extLst>
          </p:cNvPr>
          <p:cNvSpPr>
            <a:spLocks noGrp="1"/>
          </p:cNvSpPr>
          <p:nvPr>
            <p:ph type="title"/>
          </p:nvPr>
        </p:nvSpPr>
        <p:spPr>
          <a:xfrm>
            <a:off x="355107" y="480929"/>
            <a:ext cx="8260775" cy="1019397"/>
          </a:xfrm>
        </p:spPr>
        <p:txBody>
          <a:bodyPr/>
          <a:lstStyle/>
          <a:p>
            <a:pPr algn="l"/>
            <a:r>
              <a:rPr lang="en-US" dirty="0">
                <a:latin typeface="+mj-lt"/>
                <a:cs typeface="Helvetica" panose="020B0604020202020204" pitchFamily="34" charset="0"/>
              </a:rPr>
              <a:t>Double up heartland</a:t>
            </a:r>
            <a:br>
              <a:rPr lang="en-US" dirty="0">
                <a:latin typeface="Helvetica" panose="020B0604020202020204" pitchFamily="34" charset="0"/>
                <a:cs typeface="Helvetica" panose="020B0604020202020204" pitchFamily="34" charset="0"/>
              </a:rPr>
            </a:br>
            <a:endParaRPr lang="en-US" dirty="0"/>
          </a:p>
        </p:txBody>
      </p:sp>
      <p:sp>
        <p:nvSpPr>
          <p:cNvPr id="5" name="Title 1">
            <a:extLst>
              <a:ext uri="{FF2B5EF4-FFF2-40B4-BE49-F238E27FC236}">
                <a16:creationId xmlns:a16="http://schemas.microsoft.com/office/drawing/2014/main" id="{85408571-C188-475A-A126-FB630B94B9F1}"/>
              </a:ext>
            </a:extLst>
          </p:cNvPr>
          <p:cNvSpPr>
            <a:spLocks noGrp="1"/>
          </p:cNvSpPr>
          <p:nvPr>
            <p:ph type="body" sz="quarter" idx="13"/>
          </p:nvPr>
        </p:nvSpPr>
        <p:spPr>
          <a:xfrm>
            <a:off x="280463" y="1642368"/>
            <a:ext cx="4291538" cy="4228607"/>
          </a:xfrm>
        </p:spPr>
        <p:txBody>
          <a:bodyPr>
            <a:normAutofit/>
          </a:bodyPr>
          <a:lstStyle/>
          <a:p>
            <a:r>
              <a:rPr lang="en-US" sz="4400" dirty="0">
                <a:latin typeface="+mj-lt"/>
              </a:rPr>
              <a:t>Contact:</a:t>
            </a:r>
          </a:p>
          <a:p>
            <a:pPr>
              <a:spcBef>
                <a:spcPts val="600"/>
              </a:spcBef>
            </a:pPr>
            <a:r>
              <a:rPr lang="en-US" sz="2800" b="1" dirty="0">
                <a:solidFill>
                  <a:schemeClr val="tx1">
                    <a:lumMod val="85000"/>
                    <a:lumOff val="15000"/>
                  </a:schemeClr>
                </a:solidFill>
                <a:latin typeface="+mj-lt"/>
              </a:rPr>
              <a:t>Erin Bishop</a:t>
            </a:r>
            <a:br>
              <a:rPr lang="en-US" sz="2600" dirty="0">
                <a:solidFill>
                  <a:schemeClr val="tx1">
                    <a:lumMod val="85000"/>
                    <a:lumOff val="15000"/>
                  </a:schemeClr>
                </a:solidFill>
                <a:latin typeface="+mj-lt"/>
              </a:rPr>
            </a:br>
            <a:r>
              <a:rPr lang="en-US" sz="2400" dirty="0">
                <a:solidFill>
                  <a:schemeClr val="tx1">
                    <a:lumMod val="85000"/>
                    <a:lumOff val="15000"/>
                  </a:schemeClr>
                </a:solidFill>
                <a:latin typeface="+mj-lt"/>
              </a:rPr>
              <a:t>DUFB Program Manager</a:t>
            </a:r>
            <a:br>
              <a:rPr lang="en-US" sz="2400" dirty="0">
                <a:solidFill>
                  <a:schemeClr val="tx1">
                    <a:lumMod val="85000"/>
                    <a:lumOff val="15000"/>
                  </a:schemeClr>
                </a:solidFill>
                <a:latin typeface="+mj-lt"/>
              </a:rPr>
            </a:br>
            <a:r>
              <a:rPr lang="en-US" sz="2400" dirty="0">
                <a:solidFill>
                  <a:schemeClr val="tx1">
                    <a:lumMod val="85000"/>
                    <a:lumOff val="15000"/>
                  </a:schemeClr>
                </a:solidFill>
                <a:latin typeface="+mj-lt"/>
              </a:rPr>
              <a:t>K-State Research and Extension</a:t>
            </a:r>
            <a:br>
              <a:rPr lang="en-US" sz="2400" dirty="0">
                <a:solidFill>
                  <a:schemeClr val="tx1">
                    <a:lumMod val="85000"/>
                    <a:lumOff val="15000"/>
                  </a:schemeClr>
                </a:solidFill>
                <a:latin typeface="+mj-lt"/>
              </a:rPr>
            </a:br>
            <a:r>
              <a:rPr lang="en-US" sz="2400" dirty="0">
                <a:solidFill>
                  <a:schemeClr val="tx1">
                    <a:lumMod val="85000"/>
                    <a:lumOff val="15000"/>
                  </a:schemeClr>
                </a:solidFill>
                <a:latin typeface="+mj-lt"/>
                <a:hlinkClick r:id="rId4"/>
              </a:rPr>
              <a:t>erbish@ksu.edu</a:t>
            </a:r>
            <a:br>
              <a:rPr lang="en-US" sz="2400" dirty="0">
                <a:solidFill>
                  <a:schemeClr val="tx1">
                    <a:lumMod val="85000"/>
                    <a:lumOff val="15000"/>
                  </a:schemeClr>
                </a:solidFill>
                <a:latin typeface="+mj-lt"/>
              </a:rPr>
            </a:br>
            <a:endParaRPr lang="en-US" sz="2400" dirty="0">
              <a:latin typeface="+mj-lt"/>
            </a:endParaRPr>
          </a:p>
        </p:txBody>
      </p:sp>
      <p:sp>
        <p:nvSpPr>
          <p:cNvPr id="6" name="TextBox 5">
            <a:extLst>
              <a:ext uri="{FF2B5EF4-FFF2-40B4-BE49-F238E27FC236}">
                <a16:creationId xmlns:a16="http://schemas.microsoft.com/office/drawing/2014/main" id="{7A1C1397-C97B-46E2-B05B-32A3F61D3BE6}"/>
              </a:ext>
            </a:extLst>
          </p:cNvPr>
          <p:cNvSpPr txBox="1"/>
          <p:nvPr/>
        </p:nvSpPr>
        <p:spPr>
          <a:xfrm>
            <a:off x="280462" y="987024"/>
            <a:ext cx="7995791" cy="492443"/>
          </a:xfrm>
          <a:prstGeom prst="rect">
            <a:avLst/>
          </a:prstGeom>
          <a:noFill/>
        </p:spPr>
        <p:txBody>
          <a:bodyPr wrap="square" rtlCol="0">
            <a:spAutoFit/>
          </a:bodyPr>
          <a:lstStyle/>
          <a:p>
            <a:r>
              <a:rPr lang="en-US" sz="2600" b="1" dirty="0">
                <a:solidFill>
                  <a:schemeClr val="tx1">
                    <a:lumMod val="65000"/>
                    <a:lumOff val="35000"/>
                  </a:schemeClr>
                </a:solidFill>
                <a:latin typeface="+mj-lt"/>
                <a:cs typeface="Helvetica" panose="020B0604020202020204" pitchFamily="34" charset="0"/>
              </a:rPr>
              <a:t>Questions</a:t>
            </a:r>
          </a:p>
        </p:txBody>
      </p:sp>
      <p:pic>
        <p:nvPicPr>
          <p:cNvPr id="8" name="Picture 7">
            <a:extLst>
              <a:ext uri="{FF2B5EF4-FFF2-40B4-BE49-F238E27FC236}">
                <a16:creationId xmlns:a16="http://schemas.microsoft.com/office/drawing/2014/main" id="{22B45F86-3B17-4047-81EE-6F767BA7B1BF}"/>
              </a:ext>
            </a:extLst>
          </p:cNvPr>
          <p:cNvPicPr>
            <a:picLocks noChangeAspect="1"/>
          </p:cNvPicPr>
          <p:nvPr/>
        </p:nvPicPr>
        <p:blipFill>
          <a:blip r:embed="rId5"/>
          <a:stretch>
            <a:fillRect/>
          </a:stretch>
        </p:blipFill>
        <p:spPr>
          <a:xfrm>
            <a:off x="6622279" y="5688598"/>
            <a:ext cx="790575" cy="1038225"/>
          </a:xfrm>
          <a:prstGeom prst="rect">
            <a:avLst/>
          </a:prstGeom>
        </p:spPr>
      </p:pic>
    </p:spTree>
    <p:extLst>
      <p:ext uri="{BB962C8B-B14F-4D97-AF65-F5344CB8AC3E}">
        <p14:creationId xmlns:p14="http://schemas.microsoft.com/office/powerpoint/2010/main" val="4189424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E12D7-1C07-4D69-9D85-2E8E3C931B17}"/>
              </a:ext>
            </a:extLst>
          </p:cNvPr>
          <p:cNvSpPr>
            <a:spLocks noGrp="1"/>
          </p:cNvSpPr>
          <p:nvPr>
            <p:ph type="title"/>
          </p:nvPr>
        </p:nvSpPr>
        <p:spPr>
          <a:xfrm>
            <a:off x="457200" y="480929"/>
            <a:ext cx="8158682" cy="1019397"/>
          </a:xfrm>
        </p:spPr>
        <p:txBody>
          <a:bodyPr/>
          <a:lstStyle/>
          <a:p>
            <a:pPr algn="l"/>
            <a:r>
              <a:rPr lang="en-US" dirty="0">
                <a:latin typeface="+mj-lt"/>
                <a:cs typeface="Helvetica" panose="020B0604020202020204" pitchFamily="34" charset="0"/>
              </a:rPr>
              <a:t>How it Works</a:t>
            </a:r>
            <a:br>
              <a:rPr lang="en-US" dirty="0">
                <a:latin typeface="Helvetica" panose="020B0604020202020204" pitchFamily="34" charset="0"/>
                <a:cs typeface="Helvetica" panose="020B0604020202020204" pitchFamily="34" charset="0"/>
              </a:rPr>
            </a:br>
            <a:endParaRPr lang="en-US" dirty="0"/>
          </a:p>
        </p:txBody>
      </p:sp>
      <p:sp>
        <p:nvSpPr>
          <p:cNvPr id="5" name="Title 1">
            <a:extLst>
              <a:ext uri="{FF2B5EF4-FFF2-40B4-BE49-F238E27FC236}">
                <a16:creationId xmlns:a16="http://schemas.microsoft.com/office/drawing/2014/main" id="{85408571-C188-475A-A126-FB630B94B9F1}"/>
              </a:ext>
            </a:extLst>
          </p:cNvPr>
          <p:cNvSpPr>
            <a:spLocks noGrp="1"/>
          </p:cNvSpPr>
          <p:nvPr>
            <p:ph type="body" sz="quarter" idx="13"/>
          </p:nvPr>
        </p:nvSpPr>
        <p:spPr>
          <a:xfrm>
            <a:off x="270842" y="1600003"/>
            <a:ext cx="5029199" cy="4777067"/>
          </a:xfrm>
        </p:spPr>
        <p:txBody>
          <a:bodyPr>
            <a:normAutofit fontScale="92500" lnSpcReduction="20000"/>
          </a:bodyPr>
          <a:lstStyle/>
          <a:p>
            <a:pPr marL="514350" indent="-514350">
              <a:buFont typeface="+mj-lt"/>
              <a:buAutoNum type="arabicPeriod"/>
            </a:pPr>
            <a:r>
              <a:rPr lang="en-US" sz="2800" dirty="0">
                <a:solidFill>
                  <a:schemeClr val="tx1">
                    <a:lumMod val="75000"/>
                    <a:lumOff val="25000"/>
                  </a:schemeClr>
                </a:solidFill>
                <a:latin typeface="+mn-lt"/>
                <a:cs typeface="Helvetica" panose="020B0604020202020204" pitchFamily="34" charset="0"/>
              </a:rPr>
              <a:t>SNAP tokens are purchased with an EBT card at a participating farmers market information booth. SNAP tokens can purchase any SNAP eligible item at the market.</a:t>
            </a:r>
          </a:p>
          <a:p>
            <a:pPr marL="514350" indent="-514350">
              <a:buFont typeface="+mj-lt"/>
              <a:buAutoNum type="arabicPeriod"/>
            </a:pPr>
            <a:r>
              <a:rPr lang="en-US" sz="2800" dirty="0">
                <a:solidFill>
                  <a:schemeClr val="tx1">
                    <a:lumMod val="75000"/>
                    <a:lumOff val="25000"/>
                  </a:schemeClr>
                </a:solidFill>
                <a:latin typeface="+mn-lt"/>
                <a:cs typeface="Helvetica" panose="020B0604020202020204" pitchFamily="34" charset="0"/>
              </a:rPr>
              <a:t>Double Up Food Buck (DUFB) tokens are given as a match ($25 per day). DUFB tokens can purchase any fresh vegetables and fruits at the market. </a:t>
            </a:r>
          </a:p>
          <a:p>
            <a:pPr marL="514350" indent="-514350">
              <a:buFont typeface="+mj-lt"/>
              <a:buAutoNum type="arabicPeriod"/>
            </a:pPr>
            <a:r>
              <a:rPr lang="en-US" sz="2800" dirty="0">
                <a:solidFill>
                  <a:schemeClr val="tx1">
                    <a:lumMod val="75000"/>
                    <a:lumOff val="25000"/>
                  </a:schemeClr>
                </a:solidFill>
                <a:latin typeface="+mn-lt"/>
                <a:cs typeface="Helvetica" panose="020B0604020202020204" pitchFamily="34" charset="0"/>
              </a:rPr>
              <a:t>Customer shops at vendors they choose!</a:t>
            </a:r>
          </a:p>
          <a:p>
            <a:pPr algn="l"/>
            <a:endParaRPr lang="en-US" sz="3200" cap="none" dirty="0">
              <a:solidFill>
                <a:srgbClr val="4F2782"/>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43890F37-83E1-4800-ACCE-5FF9B5DA4A3C}"/>
              </a:ext>
            </a:extLst>
          </p:cNvPr>
          <p:cNvSpPr txBox="1"/>
          <p:nvPr/>
        </p:nvSpPr>
        <p:spPr>
          <a:xfrm>
            <a:off x="457200" y="988043"/>
            <a:ext cx="4598633" cy="492443"/>
          </a:xfrm>
          <a:prstGeom prst="rect">
            <a:avLst/>
          </a:prstGeom>
          <a:noFill/>
        </p:spPr>
        <p:txBody>
          <a:bodyPr wrap="square" rtlCol="0">
            <a:spAutoFit/>
          </a:bodyPr>
          <a:lstStyle/>
          <a:p>
            <a:r>
              <a:rPr lang="en-US" sz="2600" b="1" u="sng" dirty="0">
                <a:solidFill>
                  <a:schemeClr val="tx1">
                    <a:lumMod val="65000"/>
                    <a:lumOff val="35000"/>
                  </a:schemeClr>
                </a:solidFill>
                <a:latin typeface="+mj-lt"/>
                <a:cs typeface="Helvetica" panose="020B0604020202020204" pitchFamily="34" charset="0"/>
              </a:rPr>
              <a:t>Farmers Markets</a:t>
            </a:r>
          </a:p>
        </p:txBody>
      </p:sp>
      <p:pic>
        <p:nvPicPr>
          <p:cNvPr id="7" name="Picture 6">
            <a:extLst>
              <a:ext uri="{FF2B5EF4-FFF2-40B4-BE49-F238E27FC236}">
                <a16:creationId xmlns:a16="http://schemas.microsoft.com/office/drawing/2014/main" id="{CAD0696B-E85A-45C3-8DBB-76598730DB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Lst>
          </a:blip>
          <a:stretch>
            <a:fillRect/>
          </a:stretch>
        </p:blipFill>
        <p:spPr>
          <a:xfrm>
            <a:off x="5533081" y="1420732"/>
            <a:ext cx="3340077" cy="4097160"/>
          </a:xfrm>
          <a:prstGeom prst="rect">
            <a:avLst/>
          </a:prstGeom>
        </p:spPr>
      </p:pic>
      <p:pic>
        <p:nvPicPr>
          <p:cNvPr id="8" name="Picture 7">
            <a:extLst>
              <a:ext uri="{FF2B5EF4-FFF2-40B4-BE49-F238E27FC236}">
                <a16:creationId xmlns:a16="http://schemas.microsoft.com/office/drawing/2014/main" id="{E7E3AAB2-8727-4DC3-A938-6132DFD4D296}"/>
              </a:ext>
            </a:extLst>
          </p:cNvPr>
          <p:cNvPicPr>
            <a:picLocks noChangeAspect="1"/>
          </p:cNvPicPr>
          <p:nvPr/>
        </p:nvPicPr>
        <p:blipFill>
          <a:blip r:embed="rId5"/>
          <a:stretch>
            <a:fillRect/>
          </a:stretch>
        </p:blipFill>
        <p:spPr>
          <a:xfrm>
            <a:off x="6622279" y="5688598"/>
            <a:ext cx="790575" cy="1038225"/>
          </a:xfrm>
          <a:prstGeom prst="rect">
            <a:avLst/>
          </a:prstGeom>
        </p:spPr>
      </p:pic>
    </p:spTree>
    <p:extLst>
      <p:ext uri="{BB962C8B-B14F-4D97-AF65-F5344CB8AC3E}">
        <p14:creationId xmlns:p14="http://schemas.microsoft.com/office/powerpoint/2010/main" val="485727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5EC60-D2A3-4525-9A3F-E10987A8C72A}"/>
              </a:ext>
            </a:extLst>
          </p:cNvPr>
          <p:cNvSpPr>
            <a:spLocks noGrp="1"/>
          </p:cNvSpPr>
          <p:nvPr>
            <p:ph type="title"/>
          </p:nvPr>
        </p:nvSpPr>
        <p:spPr/>
        <p:txBody>
          <a:bodyPr/>
          <a:lstStyle/>
          <a:p>
            <a:pPr algn="l"/>
            <a:r>
              <a:rPr lang="en-US" dirty="0"/>
              <a:t>Tokens </a:t>
            </a:r>
          </a:p>
        </p:txBody>
      </p:sp>
      <p:sp>
        <p:nvSpPr>
          <p:cNvPr id="3" name="Text Placeholder 2">
            <a:extLst>
              <a:ext uri="{FF2B5EF4-FFF2-40B4-BE49-F238E27FC236}">
                <a16:creationId xmlns:a16="http://schemas.microsoft.com/office/drawing/2014/main" id="{20A99CEE-CE3C-4961-8D6C-C76732282F29}"/>
              </a:ext>
            </a:extLst>
          </p:cNvPr>
          <p:cNvSpPr>
            <a:spLocks noGrp="1"/>
          </p:cNvSpPr>
          <p:nvPr>
            <p:ph type="body" sz="quarter" idx="13"/>
          </p:nvPr>
        </p:nvSpPr>
        <p:spPr/>
        <p:txBody>
          <a:bodyPr>
            <a:normAutofit/>
          </a:bodyPr>
          <a:lstStyle/>
          <a:p>
            <a:pPr marL="457200" indent="-457200">
              <a:buFont typeface="Arial" panose="020B0604020202020204" pitchFamily="34" charset="0"/>
              <a:buChar char="•"/>
            </a:pPr>
            <a:r>
              <a:rPr lang="en-US" sz="2800" dirty="0">
                <a:solidFill>
                  <a:schemeClr val="tx1"/>
                </a:solidFill>
              </a:rPr>
              <a:t>Tokens are </a:t>
            </a:r>
            <a:r>
              <a:rPr lang="en-US" sz="2800" b="1" dirty="0">
                <a:solidFill>
                  <a:srgbClr val="7030A0"/>
                </a:solidFill>
              </a:rPr>
              <a:t>PURPLE</a:t>
            </a:r>
            <a:r>
              <a:rPr lang="en-US" sz="2800" dirty="0">
                <a:solidFill>
                  <a:schemeClr val="tx1"/>
                </a:solidFill>
              </a:rPr>
              <a:t> through </a:t>
            </a:r>
            <a:r>
              <a:rPr lang="en-US" sz="2800" u="sng" dirty="0">
                <a:solidFill>
                  <a:schemeClr val="tx1"/>
                </a:solidFill>
              </a:rPr>
              <a:t>2024</a:t>
            </a:r>
            <a:r>
              <a:rPr lang="en-US" sz="2800" dirty="0">
                <a:solidFill>
                  <a:schemeClr val="tx1"/>
                </a:solidFill>
              </a:rPr>
              <a:t>!</a:t>
            </a:r>
          </a:p>
          <a:p>
            <a:pPr marL="457200" indent="-457200">
              <a:buFont typeface="Arial" panose="020B0604020202020204" pitchFamily="34" charset="0"/>
              <a:buChar char="•"/>
            </a:pPr>
            <a:r>
              <a:rPr lang="en-US" sz="2400" dirty="0">
                <a:solidFill>
                  <a:schemeClr val="tx1"/>
                </a:solidFill>
              </a:rPr>
              <a:t>No longer accepting </a:t>
            </a:r>
            <a:r>
              <a:rPr lang="en-US" sz="2400" b="1" strike="sngStrike" dirty="0">
                <a:solidFill>
                  <a:srgbClr val="FF9933"/>
                </a:solidFill>
              </a:rPr>
              <a:t>ORANGE</a:t>
            </a:r>
            <a:r>
              <a:rPr lang="en-US" sz="2400" dirty="0">
                <a:solidFill>
                  <a:schemeClr val="tx1"/>
                </a:solidFill>
              </a:rPr>
              <a:t> or </a:t>
            </a:r>
            <a:r>
              <a:rPr lang="en-US" sz="2400" b="1" strike="sngStrike" dirty="0">
                <a:solidFill>
                  <a:schemeClr val="bg1">
                    <a:lumMod val="65000"/>
                  </a:schemeClr>
                </a:solidFill>
              </a:rPr>
              <a:t>SILVER</a:t>
            </a:r>
            <a:r>
              <a:rPr lang="en-US" sz="2400" dirty="0">
                <a:solidFill>
                  <a:schemeClr val="tx1"/>
                </a:solidFill>
              </a:rPr>
              <a:t> tokens. </a:t>
            </a:r>
          </a:p>
          <a:p>
            <a:pPr marL="1200150" lvl="1" indent="-457200">
              <a:buFont typeface="Arial" panose="020B0604020202020204" pitchFamily="34" charset="0"/>
              <a:buChar char="•"/>
            </a:pPr>
            <a:r>
              <a:rPr lang="en-US" sz="2000" dirty="0">
                <a:solidFill>
                  <a:schemeClr val="tx1"/>
                </a:solidFill>
              </a:rPr>
              <a:t>Vendors will not be reimbursed for orange or silver tokens</a:t>
            </a:r>
            <a:endParaRPr lang="en-US" sz="2000" dirty="0"/>
          </a:p>
          <a:p>
            <a:pPr marL="457200" indent="-457200">
              <a:buFont typeface="Arial" panose="020B0604020202020204" pitchFamily="34" charset="0"/>
              <a:buChar char="•"/>
            </a:pPr>
            <a:r>
              <a:rPr lang="en-US" sz="2800" dirty="0">
                <a:solidFill>
                  <a:schemeClr val="tx1"/>
                </a:solidFill>
              </a:rPr>
              <a:t>No change given/ No sales tax charged</a:t>
            </a:r>
          </a:p>
        </p:txBody>
      </p:sp>
      <p:pic>
        <p:nvPicPr>
          <p:cNvPr id="4" name="Picture 3">
            <a:extLst>
              <a:ext uri="{FF2B5EF4-FFF2-40B4-BE49-F238E27FC236}">
                <a16:creationId xmlns:a16="http://schemas.microsoft.com/office/drawing/2014/main" id="{40444E53-87B1-46A5-BF0E-9CEAB70D8D7D}"/>
              </a:ext>
            </a:extLst>
          </p:cNvPr>
          <p:cNvPicPr>
            <a:picLocks noChangeAspect="1"/>
          </p:cNvPicPr>
          <p:nvPr/>
        </p:nvPicPr>
        <p:blipFill>
          <a:blip r:embed="rId3"/>
          <a:stretch>
            <a:fillRect/>
          </a:stretch>
        </p:blipFill>
        <p:spPr>
          <a:xfrm>
            <a:off x="6622279" y="5688598"/>
            <a:ext cx="790575" cy="1038225"/>
          </a:xfrm>
          <a:prstGeom prst="rect">
            <a:avLst/>
          </a:prstGeom>
        </p:spPr>
      </p:pic>
      <p:pic>
        <p:nvPicPr>
          <p:cNvPr id="5" name="Picture 4">
            <a:extLst>
              <a:ext uri="{FF2B5EF4-FFF2-40B4-BE49-F238E27FC236}">
                <a16:creationId xmlns:a16="http://schemas.microsoft.com/office/drawing/2014/main" id="{D9EE7BCA-D5C9-4092-80C5-A11840F0D224}"/>
              </a:ext>
            </a:extLst>
          </p:cNvPr>
          <p:cNvPicPr>
            <a:picLocks noChangeAspect="1"/>
          </p:cNvPicPr>
          <p:nvPr/>
        </p:nvPicPr>
        <p:blipFill>
          <a:blip r:embed="rId4"/>
          <a:stretch>
            <a:fillRect/>
          </a:stretch>
        </p:blipFill>
        <p:spPr>
          <a:xfrm>
            <a:off x="779028" y="3503444"/>
            <a:ext cx="2875024" cy="2502451"/>
          </a:xfrm>
          <a:prstGeom prst="rect">
            <a:avLst/>
          </a:prstGeom>
        </p:spPr>
      </p:pic>
      <p:pic>
        <p:nvPicPr>
          <p:cNvPr id="6" name="Picture 5">
            <a:extLst>
              <a:ext uri="{FF2B5EF4-FFF2-40B4-BE49-F238E27FC236}">
                <a16:creationId xmlns:a16="http://schemas.microsoft.com/office/drawing/2014/main" id="{009816BE-8D4B-4C1E-A43C-663C12D9266D}"/>
              </a:ext>
            </a:extLst>
          </p:cNvPr>
          <p:cNvPicPr>
            <a:picLocks noChangeAspect="1"/>
          </p:cNvPicPr>
          <p:nvPr/>
        </p:nvPicPr>
        <p:blipFill>
          <a:blip r:embed="rId5"/>
          <a:stretch>
            <a:fillRect/>
          </a:stretch>
        </p:blipFill>
        <p:spPr>
          <a:xfrm rot="16200000">
            <a:off x="3888947" y="3590376"/>
            <a:ext cx="2502452" cy="2328585"/>
          </a:xfrm>
          <a:prstGeom prst="rect">
            <a:avLst/>
          </a:prstGeom>
        </p:spPr>
      </p:pic>
    </p:spTree>
    <p:extLst>
      <p:ext uri="{BB962C8B-B14F-4D97-AF65-F5344CB8AC3E}">
        <p14:creationId xmlns:p14="http://schemas.microsoft.com/office/powerpoint/2010/main" val="2178776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3018F3-FD60-4439-AAC8-B9085E417212}"/>
              </a:ext>
            </a:extLst>
          </p:cNvPr>
          <p:cNvPicPr>
            <a:picLocks noChangeAspect="1"/>
          </p:cNvPicPr>
          <p:nvPr/>
        </p:nvPicPr>
        <p:blipFill>
          <a:blip r:embed="rId3"/>
          <a:stretch>
            <a:fillRect/>
          </a:stretch>
        </p:blipFill>
        <p:spPr>
          <a:xfrm>
            <a:off x="271999" y="830062"/>
            <a:ext cx="7108552" cy="5486876"/>
          </a:xfrm>
          <a:prstGeom prst="rect">
            <a:avLst/>
          </a:prstGeom>
        </p:spPr>
      </p:pic>
      <p:pic>
        <p:nvPicPr>
          <p:cNvPr id="5" name="Picture 4" descr="A close up of a logo&#10;&#10;Description automatically generated">
            <a:extLst>
              <a:ext uri="{FF2B5EF4-FFF2-40B4-BE49-F238E27FC236}">
                <a16:creationId xmlns:a16="http://schemas.microsoft.com/office/drawing/2014/main" id="{A96582AA-D28F-4FDC-94CA-93327A94F438}"/>
              </a:ext>
            </a:extLst>
          </p:cNvPr>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a:ext>
            </a:extLst>
          </a:blip>
          <a:stretch>
            <a:fillRect/>
          </a:stretch>
        </p:blipFill>
        <p:spPr>
          <a:xfrm>
            <a:off x="426727" y="4080405"/>
            <a:ext cx="1876512" cy="1876512"/>
          </a:xfrm>
          <a:prstGeom prst="rect">
            <a:avLst/>
          </a:prstGeom>
        </p:spPr>
      </p:pic>
      <p:sp>
        <p:nvSpPr>
          <p:cNvPr id="6" name="TextBox 5">
            <a:extLst>
              <a:ext uri="{FF2B5EF4-FFF2-40B4-BE49-F238E27FC236}">
                <a16:creationId xmlns:a16="http://schemas.microsoft.com/office/drawing/2014/main" id="{2AD1E2F1-8F14-433B-A408-566475791C8C}"/>
              </a:ext>
            </a:extLst>
          </p:cNvPr>
          <p:cNvSpPr txBox="1"/>
          <p:nvPr/>
        </p:nvSpPr>
        <p:spPr>
          <a:xfrm>
            <a:off x="489485" y="308045"/>
            <a:ext cx="6799082" cy="584775"/>
          </a:xfrm>
          <a:prstGeom prst="rect">
            <a:avLst/>
          </a:prstGeom>
          <a:noFill/>
        </p:spPr>
        <p:txBody>
          <a:bodyPr wrap="square" rtlCol="0">
            <a:spAutoFit/>
          </a:bodyPr>
          <a:lstStyle/>
          <a:p>
            <a:r>
              <a:rPr lang="en-US" sz="3200" b="1" dirty="0">
                <a:solidFill>
                  <a:srgbClr val="7030A0"/>
                </a:solidFill>
              </a:rPr>
              <a:t>SNAP AND DUFB ELGIBLE PURCHASES</a:t>
            </a:r>
          </a:p>
        </p:txBody>
      </p:sp>
      <p:pic>
        <p:nvPicPr>
          <p:cNvPr id="7" name="Picture 6">
            <a:extLst>
              <a:ext uri="{FF2B5EF4-FFF2-40B4-BE49-F238E27FC236}">
                <a16:creationId xmlns:a16="http://schemas.microsoft.com/office/drawing/2014/main" id="{63907408-8BE9-49D2-B363-057867DE1441}"/>
              </a:ext>
            </a:extLst>
          </p:cNvPr>
          <p:cNvPicPr>
            <a:picLocks noChangeAspect="1"/>
          </p:cNvPicPr>
          <p:nvPr/>
        </p:nvPicPr>
        <p:blipFill>
          <a:blip r:embed="rId5"/>
          <a:stretch>
            <a:fillRect/>
          </a:stretch>
        </p:blipFill>
        <p:spPr>
          <a:xfrm>
            <a:off x="6445475" y="5688598"/>
            <a:ext cx="790575" cy="1038225"/>
          </a:xfrm>
          <a:prstGeom prst="rect">
            <a:avLst/>
          </a:prstGeom>
        </p:spPr>
      </p:pic>
    </p:spTree>
    <p:extLst>
      <p:ext uri="{BB962C8B-B14F-4D97-AF65-F5344CB8AC3E}">
        <p14:creationId xmlns:p14="http://schemas.microsoft.com/office/powerpoint/2010/main" val="27218481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4"/>
          </p:nvPr>
        </p:nvPicPr>
        <p:blipFill>
          <a:blip r:embed="rId3" cstate="print">
            <a:extLst>
              <a:ext uri="{28A0092B-C50C-407E-A947-70E740481C1C}">
                <a14:useLocalDpi xmlns:a14="http://schemas.microsoft.com/office/drawing/2010/main"/>
              </a:ext>
            </a:extLst>
          </a:blip>
          <a:srcRect/>
          <a:stretch>
            <a:fillRect/>
          </a:stretch>
        </p:blipFill>
        <p:spPr/>
      </p:pic>
      <p:sp>
        <p:nvSpPr>
          <p:cNvPr id="12" name="Title 11"/>
          <p:cNvSpPr>
            <a:spLocks noGrp="1"/>
          </p:cNvSpPr>
          <p:nvPr>
            <p:ph type="title"/>
          </p:nvPr>
        </p:nvSpPr>
        <p:spPr>
          <a:xfrm>
            <a:off x="207261" y="580295"/>
            <a:ext cx="4364735" cy="695096"/>
          </a:xfrm>
        </p:spPr>
        <p:txBody>
          <a:bodyPr/>
          <a:lstStyle/>
          <a:p>
            <a:r>
              <a:rPr lang="en-US"/>
              <a:t>Taxes</a:t>
            </a:r>
          </a:p>
        </p:txBody>
      </p:sp>
      <p:sp>
        <p:nvSpPr>
          <p:cNvPr id="13" name="Content Placeholder 12"/>
          <p:cNvSpPr>
            <a:spLocks noGrp="1"/>
          </p:cNvSpPr>
          <p:nvPr>
            <p:ph idx="1"/>
          </p:nvPr>
        </p:nvSpPr>
        <p:spPr>
          <a:xfrm>
            <a:off x="207262" y="1275391"/>
            <a:ext cx="4364735" cy="5125409"/>
          </a:xfrm>
        </p:spPr>
        <p:txBody>
          <a:bodyPr/>
          <a:lstStyle/>
          <a:p>
            <a:r>
              <a:rPr lang="en-US" u="sng" dirty="0"/>
              <a:t>Sales tax </a:t>
            </a:r>
            <a:r>
              <a:rPr lang="en-US" dirty="0"/>
              <a:t>is not collected on Double Up tokens. </a:t>
            </a:r>
          </a:p>
          <a:p>
            <a:r>
              <a:rPr lang="en-US" dirty="0"/>
              <a:t>USDA considers incentives (matched dollars) for SNAP as SNAP dollars exempt from sales tax.</a:t>
            </a:r>
          </a:p>
          <a:p>
            <a:r>
              <a:rPr lang="en-US" dirty="0"/>
              <a:t>Vendors are encouraged to add extra items if sales tax is figured into your cost.</a:t>
            </a:r>
          </a:p>
          <a:p>
            <a:pPr marL="0" indent="0">
              <a:buNone/>
            </a:pPr>
            <a:endParaRPr lang="en-US" dirty="0"/>
          </a:p>
          <a:p>
            <a:endParaRPr lang="en-US" dirty="0"/>
          </a:p>
        </p:txBody>
      </p:sp>
    </p:spTree>
    <p:extLst>
      <p:ext uri="{BB962C8B-B14F-4D97-AF65-F5344CB8AC3E}">
        <p14:creationId xmlns:p14="http://schemas.microsoft.com/office/powerpoint/2010/main" val="3117843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E12D7-1C07-4D69-9D85-2E8E3C931B17}"/>
              </a:ext>
            </a:extLst>
          </p:cNvPr>
          <p:cNvSpPr>
            <a:spLocks noGrp="1"/>
          </p:cNvSpPr>
          <p:nvPr>
            <p:ph type="title"/>
          </p:nvPr>
        </p:nvSpPr>
        <p:spPr>
          <a:xfrm>
            <a:off x="355107" y="480929"/>
            <a:ext cx="8260775" cy="1019397"/>
          </a:xfrm>
        </p:spPr>
        <p:txBody>
          <a:bodyPr/>
          <a:lstStyle/>
          <a:p>
            <a:pPr algn="l"/>
            <a:r>
              <a:rPr lang="en-US" sz="4000" dirty="0">
                <a:latin typeface="+mj-lt"/>
                <a:cs typeface="Helvetica" panose="020B0604020202020204" pitchFamily="34" charset="0"/>
              </a:rPr>
              <a:t>Benefits of Double up </a:t>
            </a:r>
            <a:r>
              <a:rPr lang="en-US" sz="4000" dirty="0" err="1">
                <a:latin typeface="+mj-lt"/>
                <a:cs typeface="Helvetica" panose="020B0604020202020204" pitchFamily="34" charset="0"/>
              </a:rPr>
              <a:t>HeartlaND</a:t>
            </a:r>
            <a:br>
              <a:rPr lang="en-US" dirty="0">
                <a:latin typeface="Helvetica" panose="020B0604020202020204" pitchFamily="34" charset="0"/>
                <a:cs typeface="Helvetica" panose="020B0604020202020204" pitchFamily="34" charset="0"/>
              </a:rPr>
            </a:br>
            <a:endParaRPr lang="en-US" dirty="0"/>
          </a:p>
        </p:txBody>
      </p:sp>
      <p:sp>
        <p:nvSpPr>
          <p:cNvPr id="5" name="Title 1">
            <a:extLst>
              <a:ext uri="{FF2B5EF4-FFF2-40B4-BE49-F238E27FC236}">
                <a16:creationId xmlns:a16="http://schemas.microsoft.com/office/drawing/2014/main" id="{85408571-C188-475A-A126-FB630B94B9F1}"/>
              </a:ext>
            </a:extLst>
          </p:cNvPr>
          <p:cNvSpPr>
            <a:spLocks noGrp="1"/>
          </p:cNvSpPr>
          <p:nvPr>
            <p:ph type="body" sz="quarter" idx="13"/>
          </p:nvPr>
        </p:nvSpPr>
        <p:spPr>
          <a:xfrm>
            <a:off x="3359021" y="1626175"/>
            <a:ext cx="5504518" cy="5346260"/>
          </a:xfrm>
        </p:spPr>
        <p:txBody>
          <a:bodyPr>
            <a:normAutofit/>
          </a:bodyPr>
          <a:lstStyle/>
          <a:p>
            <a:r>
              <a:rPr lang="en-US" sz="2800" b="1" dirty="0">
                <a:latin typeface="+mj-lt"/>
              </a:rPr>
              <a:t>Customer</a:t>
            </a:r>
          </a:p>
          <a:p>
            <a:pPr lvl="1">
              <a:buFont typeface="Arial" panose="020B0604020202020204" pitchFamily="34" charset="0"/>
              <a:buChar char="•"/>
            </a:pPr>
            <a:r>
              <a:rPr lang="en-US" sz="2000" dirty="0"/>
              <a:t>Fresh produce more affordable.</a:t>
            </a:r>
          </a:p>
          <a:p>
            <a:pPr lvl="1">
              <a:buFont typeface="Arial" panose="020B0604020202020204" pitchFamily="34" charset="0"/>
              <a:buChar char="•"/>
            </a:pPr>
            <a:r>
              <a:rPr lang="en-US" sz="2000" dirty="0"/>
              <a:t>Local produce. </a:t>
            </a:r>
          </a:p>
          <a:p>
            <a:pPr lvl="1">
              <a:buFont typeface="Arial" panose="020B0604020202020204" pitchFamily="34" charset="0"/>
              <a:buChar char="•"/>
            </a:pPr>
            <a:r>
              <a:rPr lang="en-US" sz="2000" dirty="0"/>
              <a:t>Health</a:t>
            </a:r>
          </a:p>
          <a:p>
            <a:r>
              <a:rPr lang="en-US" sz="2800" b="1" dirty="0">
                <a:latin typeface="+mj-lt"/>
              </a:rPr>
              <a:t>Location </a:t>
            </a:r>
          </a:p>
          <a:p>
            <a:pPr lvl="1">
              <a:buFont typeface="Arial" panose="020B0604020202020204" pitchFamily="34" charset="0"/>
              <a:buChar char="•"/>
            </a:pPr>
            <a:r>
              <a:rPr lang="en-US" sz="2000" dirty="0"/>
              <a:t>Increased customer awareness.</a:t>
            </a:r>
          </a:p>
          <a:p>
            <a:pPr lvl="1">
              <a:buFont typeface="Arial" panose="020B0604020202020204" pitchFamily="34" charset="0"/>
              <a:buChar char="•"/>
            </a:pPr>
            <a:r>
              <a:rPr lang="en-US" sz="2000" dirty="0"/>
              <a:t>Farmers earn more money</a:t>
            </a:r>
          </a:p>
          <a:p>
            <a:pPr lvl="1">
              <a:buFont typeface="Arial" panose="020B0604020202020204" pitchFamily="34" charset="0"/>
              <a:buChar char="•"/>
            </a:pPr>
            <a:r>
              <a:rPr lang="en-US" sz="2000" dirty="0"/>
              <a:t>Customers buying fresh produce also often buy other items. </a:t>
            </a:r>
          </a:p>
          <a:p>
            <a:pPr lvl="1">
              <a:buFont typeface="Arial" panose="020B0604020202020204" pitchFamily="34" charset="0"/>
              <a:buChar char="•"/>
            </a:pPr>
            <a:r>
              <a:rPr lang="en-US" sz="2000" dirty="0"/>
              <a:t>Increase community awareness and support of locations. </a:t>
            </a:r>
          </a:p>
          <a:p>
            <a:pPr algn="l"/>
            <a:endParaRPr lang="en-US" sz="3200" cap="none" dirty="0">
              <a:solidFill>
                <a:schemeClr val="tx1">
                  <a:lumMod val="85000"/>
                  <a:lumOff val="15000"/>
                </a:schemeClr>
              </a:solidFill>
              <a:latin typeface="Helvetica" panose="020B0604020202020204" pitchFamily="34" charset="0"/>
              <a:cs typeface="Helvetica" panose="020B0604020202020204" pitchFamily="34" charset="0"/>
            </a:endParaRPr>
          </a:p>
        </p:txBody>
      </p:sp>
      <p:sp>
        <p:nvSpPr>
          <p:cNvPr id="6" name="TextBox 5">
            <a:extLst>
              <a:ext uri="{FF2B5EF4-FFF2-40B4-BE49-F238E27FC236}">
                <a16:creationId xmlns:a16="http://schemas.microsoft.com/office/drawing/2014/main" id="{7A1C1397-C97B-46E2-B05B-32A3F61D3BE6}"/>
              </a:ext>
            </a:extLst>
          </p:cNvPr>
          <p:cNvSpPr txBox="1"/>
          <p:nvPr/>
        </p:nvSpPr>
        <p:spPr>
          <a:xfrm>
            <a:off x="280462" y="987024"/>
            <a:ext cx="7995791" cy="492443"/>
          </a:xfrm>
          <a:prstGeom prst="rect">
            <a:avLst/>
          </a:prstGeom>
          <a:noFill/>
        </p:spPr>
        <p:txBody>
          <a:bodyPr wrap="square" rtlCol="0">
            <a:spAutoFit/>
          </a:bodyPr>
          <a:lstStyle/>
          <a:p>
            <a:r>
              <a:rPr lang="en-US" sz="2600" b="1" dirty="0">
                <a:solidFill>
                  <a:schemeClr val="tx1">
                    <a:lumMod val="65000"/>
                    <a:lumOff val="35000"/>
                  </a:schemeClr>
                </a:solidFill>
                <a:latin typeface="+mj-lt"/>
                <a:cs typeface="Helvetica" panose="020B0604020202020204" pitchFamily="34" charset="0"/>
              </a:rPr>
              <a:t>Customer, DUFB Vendor, and Location Benefits</a:t>
            </a:r>
          </a:p>
        </p:txBody>
      </p:sp>
      <p:pic>
        <p:nvPicPr>
          <p:cNvPr id="8" name="Picture 7">
            <a:extLst>
              <a:ext uri="{FF2B5EF4-FFF2-40B4-BE49-F238E27FC236}">
                <a16:creationId xmlns:a16="http://schemas.microsoft.com/office/drawing/2014/main" id="{DE368ECB-6E72-418C-846C-EA39ACC64616}"/>
              </a:ext>
            </a:extLst>
          </p:cNvPr>
          <p:cNvPicPr>
            <a:picLocks noChangeAspect="1"/>
          </p:cNvPicPr>
          <p:nvPr/>
        </p:nvPicPr>
        <p:blipFill>
          <a:blip r:embed="rId3"/>
          <a:stretch>
            <a:fillRect/>
          </a:stretch>
        </p:blipFill>
        <p:spPr>
          <a:xfrm>
            <a:off x="6622279" y="5688598"/>
            <a:ext cx="790575" cy="1038225"/>
          </a:xfrm>
          <a:prstGeom prst="rect">
            <a:avLst/>
          </a:prstGeom>
        </p:spPr>
      </p:pic>
      <p:pic>
        <p:nvPicPr>
          <p:cNvPr id="2" name="Picture 1">
            <a:extLst>
              <a:ext uri="{FF2B5EF4-FFF2-40B4-BE49-F238E27FC236}">
                <a16:creationId xmlns:a16="http://schemas.microsoft.com/office/drawing/2014/main" id="{E25C73D1-E606-4C12-A34C-B6C7915A4C4B}"/>
              </a:ext>
            </a:extLst>
          </p:cNvPr>
          <p:cNvPicPr>
            <a:picLocks noChangeAspect="1"/>
          </p:cNvPicPr>
          <p:nvPr/>
        </p:nvPicPr>
        <p:blipFill>
          <a:blip r:embed="rId4"/>
          <a:stretch>
            <a:fillRect/>
          </a:stretch>
        </p:blipFill>
        <p:spPr>
          <a:xfrm>
            <a:off x="355107" y="1479467"/>
            <a:ext cx="2914650" cy="5133975"/>
          </a:xfrm>
          <a:prstGeom prst="rect">
            <a:avLst/>
          </a:prstGeom>
        </p:spPr>
      </p:pic>
    </p:spTree>
    <p:extLst>
      <p:ext uri="{BB962C8B-B14F-4D97-AF65-F5344CB8AC3E}">
        <p14:creationId xmlns:p14="http://schemas.microsoft.com/office/powerpoint/2010/main" val="187219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3F02E0-8EF0-4C6D-9FD6-AC795ED9415D}"/>
              </a:ext>
            </a:extLst>
          </p:cNvPr>
          <p:cNvPicPr>
            <a:picLocks noChangeAspect="1"/>
          </p:cNvPicPr>
          <p:nvPr/>
        </p:nvPicPr>
        <p:blipFill>
          <a:blip r:embed="rId3"/>
          <a:stretch>
            <a:fillRect/>
          </a:stretch>
        </p:blipFill>
        <p:spPr>
          <a:xfrm>
            <a:off x="772357" y="1027939"/>
            <a:ext cx="7031115" cy="4971607"/>
          </a:xfrm>
          <a:prstGeom prst="rect">
            <a:avLst/>
          </a:prstGeom>
        </p:spPr>
      </p:pic>
      <p:pic>
        <p:nvPicPr>
          <p:cNvPr id="5" name="Picture 4">
            <a:extLst>
              <a:ext uri="{FF2B5EF4-FFF2-40B4-BE49-F238E27FC236}">
                <a16:creationId xmlns:a16="http://schemas.microsoft.com/office/drawing/2014/main" id="{BE6CEC83-0F91-4E54-AC06-918CD6CB4FCD}"/>
              </a:ext>
            </a:extLst>
          </p:cNvPr>
          <p:cNvPicPr>
            <a:picLocks noChangeAspect="1"/>
          </p:cNvPicPr>
          <p:nvPr/>
        </p:nvPicPr>
        <p:blipFill>
          <a:blip r:embed="rId4"/>
          <a:stretch>
            <a:fillRect/>
          </a:stretch>
        </p:blipFill>
        <p:spPr>
          <a:xfrm>
            <a:off x="6622279" y="5688598"/>
            <a:ext cx="790575" cy="1038225"/>
          </a:xfrm>
          <a:prstGeom prst="rect">
            <a:avLst/>
          </a:prstGeom>
        </p:spPr>
      </p:pic>
      <p:sp>
        <p:nvSpPr>
          <p:cNvPr id="2" name="TextBox 1">
            <a:extLst>
              <a:ext uri="{FF2B5EF4-FFF2-40B4-BE49-F238E27FC236}">
                <a16:creationId xmlns:a16="http://schemas.microsoft.com/office/drawing/2014/main" id="{6EB7CFA4-D645-4791-9805-6D9B444BC6DC}"/>
              </a:ext>
            </a:extLst>
          </p:cNvPr>
          <p:cNvSpPr txBox="1"/>
          <p:nvPr/>
        </p:nvSpPr>
        <p:spPr>
          <a:xfrm>
            <a:off x="665825" y="300662"/>
            <a:ext cx="8345009" cy="584775"/>
          </a:xfrm>
          <a:prstGeom prst="rect">
            <a:avLst/>
          </a:prstGeom>
          <a:noFill/>
        </p:spPr>
        <p:txBody>
          <a:bodyPr wrap="square" rtlCol="0">
            <a:spAutoFit/>
          </a:bodyPr>
          <a:lstStyle/>
          <a:p>
            <a:r>
              <a:rPr lang="en-US" sz="3200" b="1" dirty="0">
                <a:solidFill>
                  <a:srgbClr val="7030A0"/>
                </a:solidFill>
              </a:rPr>
              <a:t>2020 SURVEY OF DUFB VENDORS IN KS/MO</a:t>
            </a:r>
          </a:p>
        </p:txBody>
      </p:sp>
    </p:spTree>
    <p:extLst>
      <p:ext uri="{BB962C8B-B14F-4D97-AF65-F5344CB8AC3E}">
        <p14:creationId xmlns:p14="http://schemas.microsoft.com/office/powerpoint/2010/main" val="519427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CE12D7-1C07-4D69-9D85-2E8E3C931B17}"/>
              </a:ext>
            </a:extLst>
          </p:cNvPr>
          <p:cNvSpPr>
            <a:spLocks noGrp="1"/>
          </p:cNvSpPr>
          <p:nvPr>
            <p:ph type="title"/>
          </p:nvPr>
        </p:nvSpPr>
        <p:spPr>
          <a:xfrm>
            <a:off x="355107" y="480929"/>
            <a:ext cx="8260775" cy="1019397"/>
          </a:xfrm>
        </p:spPr>
        <p:txBody>
          <a:bodyPr/>
          <a:lstStyle/>
          <a:p>
            <a:pPr algn="l"/>
            <a:r>
              <a:rPr lang="en-US" sz="4000" dirty="0">
                <a:latin typeface="+mj-lt"/>
                <a:cs typeface="Helvetica" panose="020B0604020202020204" pitchFamily="34" charset="0"/>
              </a:rPr>
              <a:t>Benefits For </a:t>
            </a:r>
            <a:r>
              <a:rPr lang="en-US" sz="3600" dirty="0">
                <a:latin typeface="+mj-lt"/>
                <a:cs typeface="Helvetica" panose="020B0604020202020204" pitchFamily="34" charset="0"/>
              </a:rPr>
              <a:t>non-Eligible vendors</a:t>
            </a:r>
            <a:br>
              <a:rPr lang="en-US" dirty="0">
                <a:latin typeface="Helvetica" panose="020B0604020202020204" pitchFamily="34" charset="0"/>
                <a:cs typeface="Helvetica" panose="020B0604020202020204" pitchFamily="34" charset="0"/>
              </a:rPr>
            </a:br>
            <a:endParaRPr lang="en-US" dirty="0"/>
          </a:p>
        </p:txBody>
      </p:sp>
      <p:sp>
        <p:nvSpPr>
          <p:cNvPr id="5" name="Title 1">
            <a:extLst>
              <a:ext uri="{FF2B5EF4-FFF2-40B4-BE49-F238E27FC236}">
                <a16:creationId xmlns:a16="http://schemas.microsoft.com/office/drawing/2014/main" id="{85408571-C188-475A-A126-FB630B94B9F1}"/>
              </a:ext>
            </a:extLst>
          </p:cNvPr>
          <p:cNvSpPr>
            <a:spLocks noGrp="1"/>
          </p:cNvSpPr>
          <p:nvPr>
            <p:ph type="body" sz="quarter" idx="13"/>
          </p:nvPr>
        </p:nvSpPr>
        <p:spPr>
          <a:xfrm>
            <a:off x="97654" y="1207363"/>
            <a:ext cx="4474346" cy="5317724"/>
          </a:xfrm>
        </p:spPr>
        <p:txBody>
          <a:bodyPr>
            <a:normAutofit/>
          </a:bodyPr>
          <a:lstStyle/>
          <a:p>
            <a:pPr marL="457200" indent="-457200" algn="l">
              <a:buFont typeface="Arial" panose="020B0604020202020204" pitchFamily="34" charset="0"/>
              <a:buChar char="•"/>
            </a:pPr>
            <a:r>
              <a:rPr lang="en-US" sz="2400" cap="none" dirty="0">
                <a:solidFill>
                  <a:schemeClr val="tx1">
                    <a:lumMod val="85000"/>
                    <a:lumOff val="15000"/>
                  </a:schemeClr>
                </a:solidFill>
                <a:latin typeface="Helvetica" panose="020B0604020202020204" pitchFamily="34" charset="0"/>
                <a:cs typeface="Helvetica" panose="020B0604020202020204" pitchFamily="34" charset="0"/>
              </a:rPr>
              <a:t>Non-eligible vendors (meats, baked goods, prepared food, honey, and othe</a:t>
            </a:r>
            <a:r>
              <a:rPr lang="en-US" sz="2400" dirty="0">
                <a:solidFill>
                  <a:schemeClr val="tx1">
                    <a:lumMod val="85000"/>
                    <a:lumOff val="15000"/>
                  </a:schemeClr>
                </a:solidFill>
                <a:latin typeface="Helvetica" panose="020B0604020202020204" pitchFamily="34" charset="0"/>
                <a:cs typeface="Helvetica" panose="020B0604020202020204" pitchFamily="34" charset="0"/>
              </a:rPr>
              <a:t>r items) increased their income from SNAP sales and cash because customers had more resources. </a:t>
            </a:r>
          </a:p>
          <a:p>
            <a:pPr algn="l"/>
            <a:endParaRPr lang="en-US" sz="2400" dirty="0">
              <a:solidFill>
                <a:schemeClr val="tx1">
                  <a:lumMod val="85000"/>
                  <a:lumOff val="15000"/>
                </a:schemeClr>
              </a:solidFill>
              <a:latin typeface="Helvetica" panose="020B0604020202020204" pitchFamily="34" charset="0"/>
              <a:cs typeface="Helvetica" panose="020B0604020202020204" pitchFamily="34" charset="0"/>
            </a:endParaRPr>
          </a:p>
          <a:p>
            <a:pPr marL="457200" indent="-457200" algn="l">
              <a:buFont typeface="Arial" panose="020B0604020202020204" pitchFamily="34" charset="0"/>
              <a:buChar char="•"/>
            </a:pPr>
            <a:r>
              <a:rPr lang="en-US" sz="2400" cap="none" dirty="0">
                <a:solidFill>
                  <a:schemeClr val="tx1">
                    <a:lumMod val="85000"/>
                    <a:lumOff val="15000"/>
                  </a:schemeClr>
                </a:solidFill>
                <a:latin typeface="Helvetica" panose="020B0604020202020204" pitchFamily="34" charset="0"/>
                <a:cs typeface="Helvetica" panose="020B0604020202020204" pitchFamily="34" charset="0"/>
              </a:rPr>
              <a:t>SNAP customers often bring other people with them to the mar</a:t>
            </a:r>
            <a:r>
              <a:rPr lang="en-US" sz="2400" dirty="0">
                <a:solidFill>
                  <a:schemeClr val="tx1">
                    <a:lumMod val="85000"/>
                    <a:lumOff val="15000"/>
                  </a:schemeClr>
                </a:solidFill>
                <a:latin typeface="Helvetica" panose="020B0604020202020204" pitchFamily="34" charset="0"/>
                <a:cs typeface="Helvetica" panose="020B0604020202020204" pitchFamily="34" charset="0"/>
              </a:rPr>
              <a:t>ket.</a:t>
            </a:r>
            <a:endParaRPr lang="en-US" sz="2400" cap="none" dirty="0">
              <a:solidFill>
                <a:schemeClr val="tx1">
                  <a:lumMod val="85000"/>
                  <a:lumOff val="15000"/>
                </a:schemeClr>
              </a:solidFill>
              <a:latin typeface="Helvetica" panose="020B0604020202020204" pitchFamily="34" charset="0"/>
              <a:cs typeface="Helvetica" panose="020B0604020202020204" pitchFamily="34" charset="0"/>
            </a:endParaRPr>
          </a:p>
        </p:txBody>
      </p:sp>
      <p:pic>
        <p:nvPicPr>
          <p:cNvPr id="2052" name="Picture 4" descr="No photo description available.">
            <a:extLst>
              <a:ext uri="{FF2B5EF4-FFF2-40B4-BE49-F238E27FC236}">
                <a16:creationId xmlns:a16="http://schemas.microsoft.com/office/drawing/2014/main" id="{6397BAF7-E8C2-44B5-AB1E-554E72418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428" y="990627"/>
            <a:ext cx="3671370" cy="48951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4C7E694-0EA4-4EF4-8645-4ECBC9EEE255}"/>
              </a:ext>
            </a:extLst>
          </p:cNvPr>
          <p:cNvPicPr>
            <a:picLocks noChangeAspect="1"/>
          </p:cNvPicPr>
          <p:nvPr/>
        </p:nvPicPr>
        <p:blipFill>
          <a:blip r:embed="rId4"/>
          <a:stretch>
            <a:fillRect/>
          </a:stretch>
        </p:blipFill>
        <p:spPr>
          <a:xfrm>
            <a:off x="6622279" y="5595328"/>
            <a:ext cx="861597" cy="1131495"/>
          </a:xfrm>
          <a:prstGeom prst="rect">
            <a:avLst/>
          </a:prstGeom>
        </p:spPr>
      </p:pic>
    </p:spTree>
    <p:extLst>
      <p:ext uri="{BB962C8B-B14F-4D97-AF65-F5344CB8AC3E}">
        <p14:creationId xmlns:p14="http://schemas.microsoft.com/office/powerpoint/2010/main" val="3106697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DDE5-19E0-45A6-9719-FD151719C672}"/>
              </a:ext>
            </a:extLst>
          </p:cNvPr>
          <p:cNvSpPr>
            <a:spLocks noGrp="1"/>
          </p:cNvSpPr>
          <p:nvPr>
            <p:ph type="title"/>
          </p:nvPr>
        </p:nvSpPr>
        <p:spPr/>
        <p:txBody>
          <a:bodyPr/>
          <a:lstStyle/>
          <a:p>
            <a:pPr algn="l"/>
            <a:r>
              <a:rPr lang="en-US" sz="2800" dirty="0"/>
              <a:t>Make your market welcoming for Snap Customers</a:t>
            </a:r>
          </a:p>
        </p:txBody>
      </p:sp>
      <p:sp>
        <p:nvSpPr>
          <p:cNvPr id="3" name="Text Placeholder 2">
            <a:extLst>
              <a:ext uri="{FF2B5EF4-FFF2-40B4-BE49-F238E27FC236}">
                <a16:creationId xmlns:a16="http://schemas.microsoft.com/office/drawing/2014/main" id="{BA95BE78-DD09-4763-B7B9-171BDFF0D1E5}"/>
              </a:ext>
            </a:extLst>
          </p:cNvPr>
          <p:cNvSpPr>
            <a:spLocks noGrp="1"/>
          </p:cNvSpPr>
          <p:nvPr>
            <p:ph type="body" sz="quarter" idx="13"/>
          </p:nvPr>
        </p:nvSpPr>
        <p:spPr>
          <a:xfrm>
            <a:off x="457200" y="1303337"/>
            <a:ext cx="4993689" cy="5073733"/>
          </a:xfrm>
        </p:spPr>
        <p:txBody>
          <a:bodyPr>
            <a:normAutofit fontScale="77500" lnSpcReduction="20000"/>
          </a:bodyPr>
          <a:lstStyle/>
          <a:p>
            <a:pPr marL="285750" indent="-285750">
              <a:buFont typeface="Arial" panose="020B0604020202020204" pitchFamily="34" charset="0"/>
              <a:buChar char="•"/>
            </a:pPr>
            <a:r>
              <a:rPr lang="en-US" sz="2800" dirty="0">
                <a:solidFill>
                  <a:schemeClr val="tx1"/>
                </a:solidFill>
              </a:rPr>
              <a:t>Have signage visible</a:t>
            </a:r>
          </a:p>
          <a:p>
            <a:pPr marL="285750" indent="-285750">
              <a:buFont typeface="Arial" panose="020B0604020202020204" pitchFamily="34" charset="0"/>
              <a:buChar char="•"/>
            </a:pPr>
            <a:r>
              <a:rPr lang="en-US" sz="2800" dirty="0">
                <a:solidFill>
                  <a:schemeClr val="tx1"/>
                </a:solidFill>
              </a:rPr>
              <a:t>Build a relationship with shoppers</a:t>
            </a:r>
          </a:p>
          <a:p>
            <a:pPr marL="285750" indent="-285750">
              <a:buFont typeface="Arial" panose="020B0604020202020204" pitchFamily="34" charset="0"/>
              <a:buChar char="•"/>
            </a:pPr>
            <a:r>
              <a:rPr lang="en-US" sz="2800" dirty="0">
                <a:solidFill>
                  <a:schemeClr val="tx1"/>
                </a:solidFill>
              </a:rPr>
              <a:t>Encourage your SNAP customers to spend their SNAP tokens on non-fruit and vegetable items to get the most out of their match and drive traffic to all types of vendors.</a:t>
            </a:r>
          </a:p>
          <a:p>
            <a:pPr marL="285750" indent="-285750">
              <a:buFont typeface="Arial" panose="020B0604020202020204" pitchFamily="34" charset="0"/>
              <a:buChar char="•"/>
            </a:pPr>
            <a:r>
              <a:rPr lang="en-US" sz="2800" dirty="0">
                <a:solidFill>
                  <a:schemeClr val="tx1"/>
                </a:solidFill>
              </a:rPr>
              <a:t>Remember that sometimes you might be selling to your neighbor- be intentional about reducing stigma  </a:t>
            </a:r>
          </a:p>
          <a:p>
            <a:pPr marL="285750" indent="-285750">
              <a:buFont typeface="Arial" panose="020B0604020202020204" pitchFamily="34" charset="0"/>
              <a:buChar char="•"/>
            </a:pPr>
            <a:r>
              <a:rPr lang="en-US" sz="2800" dirty="0">
                <a:solidFill>
                  <a:schemeClr val="tx1"/>
                </a:solidFill>
              </a:rPr>
              <a:t>Vendors can help SNAP customers out by “rounding” prices down to the whole dollar for token users.</a:t>
            </a:r>
          </a:p>
          <a:p>
            <a:pPr marL="285750" indent="-285750">
              <a:buFont typeface="Arial" panose="020B0604020202020204" pitchFamily="34" charset="0"/>
              <a:buChar char="•"/>
            </a:pPr>
            <a:r>
              <a:rPr lang="en-US" sz="2800" dirty="0">
                <a:solidFill>
                  <a:schemeClr val="tx1"/>
                </a:solidFill>
              </a:rPr>
              <a:t>Education and recipes go a long way!</a:t>
            </a:r>
          </a:p>
          <a:p>
            <a:pPr marL="285750" indent="-285750">
              <a:buFont typeface="Arial" panose="020B0604020202020204" pitchFamily="34" charset="0"/>
              <a:buChar char="•"/>
            </a:pPr>
            <a:endParaRPr lang="en-US" sz="2800" dirty="0">
              <a:solidFill>
                <a:schemeClr val="tx1"/>
              </a:solidFill>
            </a:endParaRPr>
          </a:p>
          <a:p>
            <a:pPr marL="285750" indent="-285750">
              <a:buFont typeface="Arial" panose="020B0604020202020204" pitchFamily="34" charset="0"/>
              <a:buChar char="•"/>
            </a:pPr>
            <a:endParaRPr lang="en-US" sz="2800" dirty="0">
              <a:solidFill>
                <a:schemeClr val="tx1"/>
              </a:solidFill>
            </a:endParaRPr>
          </a:p>
        </p:txBody>
      </p:sp>
      <p:pic>
        <p:nvPicPr>
          <p:cNvPr id="4" name="Picture 3" descr="A group of people at a fruit stand&#10;&#10;Description automatically generated">
            <a:extLst>
              <a:ext uri="{FF2B5EF4-FFF2-40B4-BE49-F238E27FC236}">
                <a16:creationId xmlns:a16="http://schemas.microsoft.com/office/drawing/2014/main" id="{0D451217-CC55-4667-9029-612A3E3E00C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58890" y="1286256"/>
            <a:ext cx="2856992" cy="4285488"/>
          </a:xfrm>
          <a:prstGeom prst="rect">
            <a:avLst/>
          </a:prstGeom>
        </p:spPr>
      </p:pic>
      <p:pic>
        <p:nvPicPr>
          <p:cNvPr id="5" name="Picture 4">
            <a:extLst>
              <a:ext uri="{FF2B5EF4-FFF2-40B4-BE49-F238E27FC236}">
                <a16:creationId xmlns:a16="http://schemas.microsoft.com/office/drawing/2014/main" id="{36CA4B3F-0070-48D8-AEB8-C5C3CBC9D080}"/>
              </a:ext>
            </a:extLst>
          </p:cNvPr>
          <p:cNvPicPr>
            <a:picLocks noChangeAspect="1"/>
          </p:cNvPicPr>
          <p:nvPr/>
        </p:nvPicPr>
        <p:blipFill>
          <a:blip r:embed="rId4"/>
          <a:stretch>
            <a:fillRect/>
          </a:stretch>
        </p:blipFill>
        <p:spPr>
          <a:xfrm>
            <a:off x="6622279" y="5688598"/>
            <a:ext cx="790575" cy="1038225"/>
          </a:xfrm>
          <a:prstGeom prst="rect">
            <a:avLst/>
          </a:prstGeom>
        </p:spPr>
      </p:pic>
      <p:pic>
        <p:nvPicPr>
          <p:cNvPr id="1025" name="Picture 1" descr="profile_mask2">
            <a:extLst>
              <a:ext uri="{FF2B5EF4-FFF2-40B4-BE49-F238E27FC236}">
                <a16:creationId xmlns:a16="http://schemas.microsoft.com/office/drawing/2014/main" id="{5BF9D697-31F2-46F3-8127-21EB9B855A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leardot">
            <a:extLst>
              <a:ext uri="{FF2B5EF4-FFF2-40B4-BE49-F238E27FC236}">
                <a16:creationId xmlns:a16="http://schemas.microsoft.com/office/drawing/2014/main" id="{397F3199-513C-432C-A177-2386A01766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leardot">
            <a:extLst>
              <a:ext uri="{FF2B5EF4-FFF2-40B4-BE49-F238E27FC236}">
                <a16:creationId xmlns:a16="http://schemas.microsoft.com/office/drawing/2014/main" id="{A1B80E73-71AA-4AA9-91BA-5826F8B812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leardot">
            <a:extLst>
              <a:ext uri="{FF2B5EF4-FFF2-40B4-BE49-F238E27FC236}">
                <a16:creationId xmlns:a16="http://schemas.microsoft.com/office/drawing/2014/main" id="{1D2CE82B-9A13-41EB-94FA-1FC2830B41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525" cy="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793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3447</TotalTime>
  <Words>705</Words>
  <Application>Microsoft Office PowerPoint</Application>
  <PresentationFormat>On-screen Show (4:3)</PresentationFormat>
  <Paragraphs>68</Paragraphs>
  <Slides>12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Georgia</vt:lpstr>
      <vt:lpstr>Helvetica</vt:lpstr>
      <vt:lpstr>Wingdings</vt:lpstr>
      <vt:lpstr>Office Theme</vt:lpstr>
      <vt:lpstr>Double Up Food Bucks A National Model for Healthy Food Incentives</vt:lpstr>
      <vt:lpstr>How it Works </vt:lpstr>
      <vt:lpstr>Tokens </vt:lpstr>
      <vt:lpstr>PowerPoint Presentation</vt:lpstr>
      <vt:lpstr>Taxes</vt:lpstr>
      <vt:lpstr>Benefits of Double up HeartlaND </vt:lpstr>
      <vt:lpstr>PowerPoint Presentation</vt:lpstr>
      <vt:lpstr>Benefits For non-Eligible vendors </vt:lpstr>
      <vt:lpstr>Make your market welcoming for Snap Customers</vt:lpstr>
      <vt:lpstr>PowerPoint Presentation</vt:lpstr>
      <vt:lpstr>DUFB Customers</vt:lpstr>
      <vt:lpstr>Double up heartland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Armando Rodriguez</dc:creator>
  <cp:lastModifiedBy>Erin Bishop</cp:lastModifiedBy>
  <cp:revision>70</cp:revision>
  <cp:lastPrinted>2020-12-11T15:53:06Z</cp:lastPrinted>
  <dcterms:created xsi:type="dcterms:W3CDTF">2016-07-26T15:20:25Z</dcterms:created>
  <dcterms:modified xsi:type="dcterms:W3CDTF">2021-04-05T18:56:41Z</dcterms:modified>
</cp:coreProperties>
</file>